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735" r:id="rId1"/>
  </p:sldMasterIdLst>
  <p:notesMasterIdLst>
    <p:notesMasterId r:id="rId34"/>
  </p:notesMasterIdLst>
  <p:handoutMasterIdLst>
    <p:handoutMasterId r:id="rId35"/>
  </p:handoutMasterIdLst>
  <p:sldIdLst>
    <p:sldId id="1083" r:id="rId2"/>
    <p:sldId id="1707" r:id="rId3"/>
    <p:sldId id="1949" r:id="rId4"/>
    <p:sldId id="1085" r:id="rId5"/>
    <p:sldId id="1919" r:id="rId6"/>
    <p:sldId id="1920" r:id="rId7"/>
    <p:sldId id="1944" r:id="rId8"/>
    <p:sldId id="1921" r:id="rId9"/>
    <p:sldId id="1922" r:id="rId10"/>
    <p:sldId id="1923" r:id="rId11"/>
    <p:sldId id="1924" r:id="rId12"/>
    <p:sldId id="1925" r:id="rId13"/>
    <p:sldId id="1926" r:id="rId14"/>
    <p:sldId id="1927" r:id="rId15"/>
    <p:sldId id="1928" r:id="rId16"/>
    <p:sldId id="1929" r:id="rId17"/>
    <p:sldId id="1930" r:id="rId18"/>
    <p:sldId id="1945" r:id="rId19"/>
    <p:sldId id="1931" r:id="rId20"/>
    <p:sldId id="1932" r:id="rId21"/>
    <p:sldId id="1933" r:id="rId22"/>
    <p:sldId id="1936" r:id="rId23"/>
    <p:sldId id="1934" r:id="rId24"/>
    <p:sldId id="1935" r:id="rId25"/>
    <p:sldId id="1937" r:id="rId26"/>
    <p:sldId id="1947" r:id="rId27"/>
    <p:sldId id="1938" r:id="rId28"/>
    <p:sldId id="1948" r:id="rId29"/>
    <p:sldId id="1939" r:id="rId30"/>
    <p:sldId id="1940" r:id="rId31"/>
    <p:sldId id="1941" r:id="rId32"/>
    <p:sldId id="1942" r:id="rId33"/>
  </p:sldIdLst>
  <p:sldSz cx="12192000" cy="6858000"/>
  <p:notesSz cx="7104063" cy="1023461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3DAD0238-3560-EE4B-8BA6-3C1EDD243DE1}">
          <p14:sldIdLst>
            <p14:sldId id="1083"/>
            <p14:sldId id="1707"/>
            <p14:sldId id="1949"/>
            <p14:sldId id="1085"/>
            <p14:sldId id="1919"/>
            <p14:sldId id="1920"/>
            <p14:sldId id="1944"/>
            <p14:sldId id="1921"/>
            <p14:sldId id="1922"/>
            <p14:sldId id="1923"/>
            <p14:sldId id="1924"/>
            <p14:sldId id="1925"/>
            <p14:sldId id="1926"/>
            <p14:sldId id="1927"/>
            <p14:sldId id="1928"/>
            <p14:sldId id="1929"/>
            <p14:sldId id="1930"/>
            <p14:sldId id="1945"/>
            <p14:sldId id="1931"/>
            <p14:sldId id="1932"/>
            <p14:sldId id="1933"/>
            <p14:sldId id="1936"/>
            <p14:sldId id="1934"/>
            <p14:sldId id="1935"/>
            <p14:sldId id="1937"/>
            <p14:sldId id="1947"/>
            <p14:sldId id="1938"/>
            <p14:sldId id="1948"/>
            <p14:sldId id="1939"/>
            <p14:sldId id="1940"/>
            <p14:sldId id="1941"/>
            <p14:sldId id="1942"/>
          </p14:sldIdLst>
        </p14:section>
      </p14:sectionLst>
    </p:ext>
    <p:ext uri="{EFAFB233-063F-42B5-8137-9DF3F51BA10A}">
      <p15:sldGuideLst xmlns:p15="http://schemas.microsoft.com/office/powerpoint/2012/main">
        <p15:guide id="1" userDrawn="1">
          <p15:clr>
            <a:srgbClr val="A4A3A4"/>
          </p15:clr>
        </p15:guide>
        <p15:guide id="2" orient="horz" pos="3861" userDrawn="1">
          <p15:clr>
            <a:srgbClr val="A4A3A4"/>
          </p15:clr>
        </p15:guide>
        <p15:guide id="3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3">
          <p15:clr>
            <a:srgbClr val="A4A3A4"/>
          </p15:clr>
        </p15:guide>
        <p15:guide id="2" pos="2237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FD5EA"/>
    <a:srgbClr val="002D56"/>
    <a:srgbClr val="333F50"/>
    <a:srgbClr val="072C56"/>
    <a:srgbClr val="526396"/>
    <a:srgbClr val="394D87"/>
    <a:srgbClr val="7B8FC7"/>
    <a:srgbClr val="0B4C86"/>
    <a:srgbClr val="00B0F0"/>
    <a:srgbClr val="FF94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2838BEF-8BB2-4498-84A7-C5851F593DF1}" styleName="보통 스타일 4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202B0CA-FC54-4496-8BCA-5EF66A818D29}" styleName="어두운 스타일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034E78-7F5D-4C2E-B375-FC64B27BC917}" styleName="어두운 스타일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679" autoAdjust="0"/>
    <p:restoredTop sz="96126" autoAdjust="0"/>
  </p:normalViewPr>
  <p:slideViewPr>
    <p:cSldViewPr snapToGrid="0" snapToObjects="1">
      <p:cViewPr varScale="1">
        <p:scale>
          <a:sx n="111" d="100"/>
          <a:sy n="111" d="100"/>
        </p:scale>
        <p:origin x="612" y="96"/>
      </p:cViewPr>
      <p:guideLst>
        <p:guide/>
        <p:guide orient="horz" pos="3861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200"/>
    </p:cViewPr>
  </p:sorterViewPr>
  <p:notesViewPr>
    <p:cSldViewPr snapToGrid="0" snapToObjects="1">
      <p:cViewPr varScale="1">
        <p:scale>
          <a:sx n="77" d="100"/>
          <a:sy n="77" d="100"/>
        </p:scale>
        <p:origin x="4008" y="120"/>
      </p:cViewPr>
      <p:guideLst>
        <p:guide orient="horz" pos="3223"/>
        <p:guide pos="2237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DE975BC0-1B3C-AA47-8381-31D8E9532F7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/>
            </a:lvl1pPr>
          </a:lstStyle>
          <a:p>
            <a:endParaRPr kumimoji="1" lang="ko-KR" altLang="en-US" dirty="0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D5267D8-94CE-EA47-935F-82593FA6DF5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023992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/>
            </a:lvl1pPr>
          </a:lstStyle>
          <a:p>
            <a:fld id="{6687BBD7-CCE5-2942-97B4-94371F0B8E1E}" type="datetimeFigureOut">
              <a:rPr kumimoji="1" lang="ko-KR" altLang="en-US" smtClean="0"/>
              <a:pPr/>
              <a:t>2020-10-13</a:t>
            </a:fld>
            <a:endParaRPr kumimoji="1"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AA3774D-4723-314D-B373-2C023BC399A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/>
            </a:lvl1pPr>
          </a:lstStyle>
          <a:p>
            <a:endParaRPr kumimoji="1"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FE43491-3A94-6646-B703-E0F202DC079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023992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/>
            </a:lvl1pPr>
          </a:lstStyle>
          <a:p>
            <a:fld id="{C237CE94-D50B-9942-9E46-CEDC84A2CDC8}" type="slidenum">
              <a:rPr kumimoji="1" lang="ko-KR" altLang="en-US" smtClean="0"/>
              <a:pPr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7188883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/>
            </a:lvl1pPr>
          </a:lstStyle>
          <a:p>
            <a:endParaRPr kumimoji="1"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023992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/>
            </a:lvl1pPr>
          </a:lstStyle>
          <a:p>
            <a:fld id="{F1C10679-9C98-6642-B08B-2CF286076737}" type="datetimeFigureOut">
              <a:rPr kumimoji="1" lang="ko-KR" altLang="en-US" smtClean="0"/>
              <a:pPr/>
              <a:t>2020-10-13</a:t>
            </a:fld>
            <a:endParaRPr kumimoji="1"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38863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75" tIns="49538" rIns="99075" bIns="49538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10407" y="4925407"/>
            <a:ext cx="5683250" cy="4029879"/>
          </a:xfrm>
          <a:prstGeom prst="rect">
            <a:avLst/>
          </a:prstGeom>
        </p:spPr>
        <p:txBody>
          <a:bodyPr vert="horz" lIns="99075" tIns="49538" rIns="99075" bIns="49538" rtlCol="0"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/>
            </a:lvl1pPr>
          </a:lstStyle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472492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int32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4</a:t>
            </a:r>
            <a:r>
              <a:rPr lang="ko-KR" altLang="en-US" dirty="0" smtClean="0"/>
              <a:t>바이트 크기 </a:t>
            </a:r>
            <a:r>
              <a:rPr lang="ko-KR" altLang="en-US" dirty="0" err="1" smtClean="0"/>
              <a:t>정수값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/ int64</a:t>
            </a:r>
            <a:r>
              <a:rPr lang="ko-KR" altLang="en-US" baseline="0" dirty="0" smtClean="0"/>
              <a:t>는 </a:t>
            </a:r>
            <a:r>
              <a:rPr lang="en-US" altLang="ko-KR" baseline="0" dirty="0" smtClean="0"/>
              <a:t>8</a:t>
            </a:r>
            <a:r>
              <a:rPr lang="ko-KR" altLang="en-US" baseline="0" dirty="0" smtClean="0"/>
              <a:t>바이트 크기 </a:t>
            </a:r>
            <a:r>
              <a:rPr lang="ko-KR" altLang="en-US" baseline="0" dirty="0" err="1" smtClean="0"/>
              <a:t>정수값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492980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자료형</a:t>
            </a:r>
            <a:r>
              <a:rPr lang="ko-KR" altLang="en-US" dirty="0" smtClean="0"/>
              <a:t> </a:t>
            </a:r>
            <a:r>
              <a:rPr lang="en-US" altLang="ko-KR" dirty="0" smtClean="0"/>
              <a:t>int32, 64</a:t>
            </a:r>
            <a:r>
              <a:rPr lang="ko-KR" altLang="en-US" dirty="0" smtClean="0"/>
              <a:t>의 차이는 </a:t>
            </a:r>
            <a:r>
              <a:rPr lang="en-US" altLang="ko-KR" dirty="0" smtClean="0"/>
              <a:t>OS</a:t>
            </a:r>
            <a:r>
              <a:rPr lang="ko-KR" altLang="en-US" dirty="0" smtClean="0"/>
              <a:t>기준으로 기본 </a:t>
            </a:r>
            <a:r>
              <a:rPr lang="ko-KR" altLang="en-US" dirty="0" err="1" smtClean="0"/>
              <a:t>자료형으로</a:t>
            </a:r>
            <a:r>
              <a:rPr lang="ko-KR" altLang="en-US" dirty="0" smtClean="0"/>
              <a:t> 추론하기 때문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441557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개념설명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766604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dirty="0"/>
              <a:t>10/13/2020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61136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설명_아래마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직사각형 47">
            <a:extLst>
              <a:ext uri="{FF2B5EF4-FFF2-40B4-BE49-F238E27FC236}">
                <a16:creationId xmlns:a16="http://schemas.microsoft.com/office/drawing/2014/main" id="{F52F6CA1-6EF3-4F27-8152-44F6B42B11F0}"/>
              </a:ext>
            </a:extLst>
          </p:cNvPr>
          <p:cNvSpPr/>
          <p:nvPr/>
        </p:nvSpPr>
        <p:spPr>
          <a:xfrm>
            <a:off x="257927" y="231005"/>
            <a:ext cx="672123" cy="546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215" dirty="0"/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BE051D23-8086-4DD8-8654-60E73495B1CE}"/>
              </a:ext>
            </a:extLst>
          </p:cNvPr>
          <p:cNvCxnSpPr/>
          <p:nvPr/>
        </p:nvCxnSpPr>
        <p:spPr>
          <a:xfrm flipV="1">
            <a:off x="921172" y="760484"/>
            <a:ext cx="11168369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텍스트 개체 틀 1">
            <a:extLst>
              <a:ext uri="{FF2B5EF4-FFF2-40B4-BE49-F238E27FC236}">
                <a16:creationId xmlns:a16="http://schemas.microsoft.com/office/drawing/2014/main" id="{7AD63936-3C41-48A9-A8F4-500EFA576DD4}"/>
              </a:ext>
            </a:extLst>
          </p:cNvPr>
          <p:cNvSpPr txBox="1">
            <a:spLocks/>
          </p:cNvSpPr>
          <p:nvPr userDrawn="1"/>
        </p:nvSpPr>
        <p:spPr>
          <a:xfrm>
            <a:off x="904697" y="502036"/>
            <a:ext cx="3481388" cy="47942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Numpy</a:t>
            </a:r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DC47E46-FAEF-49EF-8255-2C78E77AF634}"/>
              </a:ext>
            </a:extLst>
          </p:cNvPr>
          <p:cNvSpPr/>
          <p:nvPr userDrawn="1"/>
        </p:nvSpPr>
        <p:spPr>
          <a:xfrm>
            <a:off x="629621" y="586531"/>
            <a:ext cx="275076" cy="2750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4407" tIns="42203" rIns="84407" bIns="4220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61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353A1482-AB60-4110-84BF-33C5B1DB0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04697" y="1308840"/>
            <a:ext cx="4462838" cy="457333"/>
          </a:xfrm>
          <a:prstGeom prst="rect">
            <a:avLst/>
          </a:prstGeom>
        </p:spPr>
      </p:pic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06102D3-E51D-4452-9340-60A54B112D3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1337925" y="6084888"/>
            <a:ext cx="914400" cy="9144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</p:spTree>
    <p:extLst>
      <p:ext uri="{BB962C8B-B14F-4D97-AF65-F5344CB8AC3E}">
        <p14:creationId xmlns:p14="http://schemas.microsoft.com/office/powerpoint/2010/main" val="14820435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미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3EF243A0-A680-4E77-9DEF-3EFC156E6A8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540747" y="3008340"/>
            <a:ext cx="1110506" cy="841321"/>
          </a:xfrm>
          <a:prstGeom prst="rect">
            <a:avLst/>
          </a:prstGeom>
        </p:spPr>
      </p:pic>
      <p:sp>
        <p:nvSpPr>
          <p:cNvPr id="13" name="텍스트 개체 틀 2">
            <a:extLst>
              <a:ext uri="{FF2B5EF4-FFF2-40B4-BE49-F238E27FC236}">
                <a16:creationId xmlns:a16="http://schemas.microsoft.com/office/drawing/2014/main" id="{780A552F-F0E9-45EE-A64F-B43E3BD0243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53876" y="938510"/>
            <a:ext cx="11684249" cy="155198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lang="ko-KR" altLang="en-US" sz="8862" b="1" kern="1200" dirty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</a:lstStyle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07660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2BB5B88B-4C22-4344-B3E0-725D96D67FB0}"/>
              </a:ext>
            </a:extLst>
          </p:cNvPr>
          <p:cNvSpPr/>
          <p:nvPr userDrawn="1"/>
        </p:nvSpPr>
        <p:spPr>
          <a:xfrm>
            <a:off x="4530055" y="0"/>
            <a:ext cx="7661945" cy="1988191"/>
          </a:xfrm>
          <a:prstGeom prst="rect">
            <a:avLst/>
          </a:prstGeom>
          <a:blipFill dpi="0" rotWithShape="1">
            <a:blip r:embed="rId5">
              <a:alphaModFix amt="58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모서리가 둥근 직사각형 5">
            <a:extLst>
              <a:ext uri="{FF2B5EF4-FFF2-40B4-BE49-F238E27FC236}">
                <a16:creationId xmlns:a16="http://schemas.microsoft.com/office/drawing/2014/main" id="{B36E4F23-5F32-46E1-A0D0-DFC05218E1C1}"/>
              </a:ext>
            </a:extLst>
          </p:cNvPr>
          <p:cNvSpPr/>
          <p:nvPr userDrawn="1"/>
        </p:nvSpPr>
        <p:spPr>
          <a:xfrm>
            <a:off x="457200" y="457199"/>
            <a:ext cx="11277600" cy="6103257"/>
          </a:xfrm>
          <a:prstGeom prst="roundRect">
            <a:avLst>
              <a:gd name="adj" fmla="val 248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6" name="슬라이드 번호 개체 틀 4">
            <a:extLst>
              <a:ext uri="{FF2B5EF4-FFF2-40B4-BE49-F238E27FC236}">
                <a16:creationId xmlns:a16="http://schemas.microsoft.com/office/drawing/2014/main" id="{352B6924-1377-42F3-9F84-BE00A4C9D8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08441" y="6063115"/>
            <a:ext cx="2743200" cy="365125"/>
          </a:xfrm>
          <a:prstGeom prst="rect">
            <a:avLst/>
          </a:prstGeom>
        </p:spPr>
        <p:txBody>
          <a:bodyPr/>
          <a:lstStyle/>
          <a:p>
            <a:fld id="{602A53D4-1A20-41E7-A164-64FB0163C8F3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7" name="양쪽 모서리가 둥근 사각형 7">
            <a:extLst>
              <a:ext uri="{FF2B5EF4-FFF2-40B4-BE49-F238E27FC236}">
                <a16:creationId xmlns:a16="http://schemas.microsoft.com/office/drawing/2014/main" id="{066A06A6-EC7D-48A7-98E1-0ACB61FC23DE}"/>
              </a:ext>
            </a:extLst>
          </p:cNvPr>
          <p:cNvSpPr/>
          <p:nvPr userDrawn="1"/>
        </p:nvSpPr>
        <p:spPr>
          <a:xfrm>
            <a:off x="457200" y="212274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endParaRPr lang="ko-KR" altLang="en-US" sz="4000" kern="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4C16150F-39FF-4FE8-B1D3-2B8B398A6311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3148" y="845220"/>
            <a:ext cx="628493" cy="161051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10BFAB22-0AA1-4105-B741-3579847C481A}"/>
              </a:ext>
            </a:extLst>
          </p:cNvPr>
          <p:cNvSpPr/>
          <p:nvPr userDrawn="1"/>
        </p:nvSpPr>
        <p:spPr>
          <a:xfrm>
            <a:off x="459956" y="1009213"/>
            <a:ext cx="11272088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C52C713-C4B5-4CFF-839D-BB7B29A4852B}"/>
              </a:ext>
            </a:extLst>
          </p:cNvPr>
          <p:cNvSpPr/>
          <p:nvPr userDrawn="1"/>
        </p:nvSpPr>
        <p:spPr>
          <a:xfrm>
            <a:off x="459956" y="1009213"/>
            <a:ext cx="2160000" cy="45719"/>
          </a:xfrm>
          <a:prstGeom prst="rect">
            <a:avLst/>
          </a:prstGeom>
          <a:solidFill>
            <a:srgbClr val="4B7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9940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  <p:sldLayoutId id="2147483748" r:id="rId2"/>
    <p:sldLayoutId id="2147483749" r:id="rId3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ECB2726-1274-4BBD-9287-0DFA0195BED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53875" y="1884153"/>
            <a:ext cx="11684249" cy="1551981"/>
          </a:xfrm>
        </p:spPr>
        <p:txBody>
          <a:bodyPr/>
          <a:lstStyle/>
          <a:p>
            <a:r>
              <a:rPr lang="ko-KR" altLang="en-US" sz="6000" dirty="0">
                <a:latin typeface="HY각헤드라인B" panose="02030600000101010101" pitchFamily="18" charset="-127"/>
                <a:ea typeface="HY각헤드라인B" panose="02030600000101010101" pitchFamily="18" charset="-127"/>
              </a:rPr>
              <a:t>선형대수 기본 알아보기</a:t>
            </a:r>
          </a:p>
        </p:txBody>
      </p:sp>
      <p:sp>
        <p:nvSpPr>
          <p:cNvPr id="4" name="Text Placeholder 8">
            <a:extLst>
              <a:ext uri="{FF2B5EF4-FFF2-40B4-BE49-F238E27FC236}">
                <a16:creationId xmlns:a16="http://schemas.microsoft.com/office/drawing/2014/main" id="{4B8956CB-5928-45F9-BA26-8965FC465610}"/>
              </a:ext>
            </a:extLst>
          </p:cNvPr>
          <p:cNvSpPr txBox="1">
            <a:spLocks/>
          </p:cNvSpPr>
          <p:nvPr/>
        </p:nvSpPr>
        <p:spPr>
          <a:xfrm>
            <a:off x="3208333" y="4345611"/>
            <a:ext cx="5573997" cy="155198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4400" dirty="0">
                <a:latin typeface="HY각헤드라인B" panose="02030600000101010101" pitchFamily="18" charset="-127"/>
                <a:ea typeface="HY각헤드라인B" panose="02030600000101010101" pitchFamily="18" charset="-127"/>
              </a:rPr>
              <a:t>Chapter 2</a:t>
            </a:r>
            <a:endParaRPr lang="ko-KR" altLang="en-US" sz="4400" dirty="0">
              <a:latin typeface="HY각헤드라인B" panose="02030600000101010101" pitchFamily="18" charset="-127"/>
              <a:ea typeface="HY각헤드라인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710037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4294967295"/>
          </p:nvPr>
        </p:nvSpPr>
        <p:spPr>
          <a:xfrm>
            <a:off x="868680" y="1878705"/>
            <a:ext cx="10597895" cy="795609"/>
          </a:xfrm>
          <a:prstGeom prst="rect">
            <a:avLst/>
          </a:prstGeom>
        </p:spPr>
        <p:txBody>
          <a:bodyPr/>
          <a:lstStyle/>
          <a:p>
            <a:pPr marL="422041" indent="-422041"/>
            <a:r>
              <a:rPr lang="ko-KR" altLang="en-US" sz="2000" dirty="0"/>
              <a:t>벡터는 크기와 방향을 </a:t>
            </a:r>
            <a:r>
              <a:rPr lang="ko-KR" altLang="en-US" sz="2000" dirty="0" smtClean="0"/>
              <a:t>가지고</a:t>
            </a:r>
            <a:r>
              <a:rPr lang="en-US" altLang="ko-KR" sz="2000" dirty="0" smtClean="0"/>
              <a:t> </a:t>
            </a:r>
            <a:r>
              <a:rPr lang="ko-KR" altLang="en-US" sz="2000" dirty="0"/>
              <a:t>벡터의 크기를 </a:t>
            </a:r>
            <a:r>
              <a:rPr lang="en-US" altLang="ko-KR" sz="2000" dirty="0" smtClean="0"/>
              <a:t>norm</a:t>
            </a:r>
            <a:r>
              <a:rPr lang="ko-KR" altLang="en-US" sz="2000" dirty="0" smtClean="0"/>
              <a:t>이라고 합니다</a:t>
            </a:r>
            <a:r>
              <a:rPr lang="en-US" altLang="ko-KR" sz="2000" dirty="0" smtClean="0"/>
              <a:t>.</a:t>
            </a:r>
          </a:p>
          <a:p>
            <a:pPr marL="422041" indent="-422041">
              <a:buFont typeface="Arial" panose="020B0604020202020204" pitchFamily="34" charset="0"/>
              <a:buChar char="•"/>
            </a:pPr>
            <a:r>
              <a:rPr lang="ko-KR" altLang="en-US" sz="2000" dirty="0" smtClean="0"/>
              <a:t>다차원 </a:t>
            </a:r>
            <a:r>
              <a:rPr lang="ko-KR" altLang="en-US" sz="2000" dirty="0"/>
              <a:t>배열로 표시할 때 크기에 대해 계산할 수 있습니다</a:t>
            </a:r>
            <a:r>
              <a:rPr lang="en-US" altLang="ko-KR" sz="2000" dirty="0"/>
              <a:t>. </a:t>
            </a:r>
          </a:p>
          <a:p>
            <a:pPr marL="422041" indent="-422041">
              <a:buFont typeface="Arial" panose="020B0604020202020204" pitchFamily="34" charset="0"/>
              <a:buChar char="•"/>
            </a:pPr>
            <a:r>
              <a:rPr lang="ko-KR" altLang="en-US" sz="2000" dirty="0" smtClean="0"/>
              <a:t>벡터의 </a:t>
            </a:r>
            <a:r>
              <a:rPr lang="ko-KR" altLang="en-US" sz="2000" dirty="0"/>
              <a:t>크기는 각 원소의 제곱한 후에 합산한 것을 제곱근을 처리합니다</a:t>
            </a:r>
            <a:r>
              <a:rPr lang="en-US" altLang="ko-KR" sz="2000" dirty="0" smtClean="0"/>
              <a:t>. </a:t>
            </a:r>
          </a:p>
          <a:p>
            <a:pPr marL="0" indent="0">
              <a:buNone/>
            </a:pPr>
            <a:r>
              <a:rPr lang="en-US" altLang="ko-KR" sz="2000" dirty="0"/>
              <a:t>	</a:t>
            </a:r>
            <a:r>
              <a:rPr lang="en-US" altLang="ko-KR" sz="2000" dirty="0" smtClean="0"/>
              <a:t>(</a:t>
            </a:r>
            <a:r>
              <a:rPr lang="ko-KR" altLang="en-US" sz="2000" dirty="0" smtClean="0"/>
              <a:t>피타고라스 공식과 동일</a:t>
            </a:r>
            <a:r>
              <a:rPr lang="en-US" altLang="ko-KR" sz="2000" dirty="0" smtClean="0"/>
              <a:t>) </a:t>
            </a:r>
            <a:endParaRPr lang="en-US" altLang="ko-KR" sz="2000" dirty="0"/>
          </a:p>
          <a:p>
            <a:pPr marL="422041" indent="-422041">
              <a:buFont typeface="Arial" panose="020B0604020202020204" pitchFamily="34" charset="0"/>
              <a:buChar char="•"/>
            </a:pPr>
            <a:r>
              <a:rPr lang="ko-KR" altLang="en-US" sz="2000" dirty="0" smtClean="0"/>
              <a:t>더 많은 원소를 가진 벡터를 가지고 크기를 구할 때는 </a:t>
            </a:r>
            <a:r>
              <a:rPr lang="en-US" altLang="ko-KR" sz="2000" dirty="0" err="1" smtClean="0"/>
              <a:t>linalg</a:t>
            </a:r>
            <a:r>
              <a:rPr lang="en-US" altLang="ko-KR" sz="2000" dirty="0" smtClean="0"/>
              <a:t> </a:t>
            </a:r>
            <a:r>
              <a:rPr lang="ko-KR" altLang="en-US" sz="2000" dirty="0"/>
              <a:t>모듈에 </a:t>
            </a:r>
            <a:r>
              <a:rPr lang="en-US" altLang="ko-KR" sz="2000" dirty="0"/>
              <a:t>norm </a:t>
            </a:r>
            <a:r>
              <a:rPr lang="ko-KR" altLang="en-US" sz="2000" dirty="0"/>
              <a:t>함수를 사용합니다</a:t>
            </a:r>
            <a:r>
              <a:rPr lang="en-US" altLang="ko-KR" sz="2000" dirty="0"/>
              <a:t>. </a:t>
            </a:r>
          </a:p>
        </p:txBody>
      </p:sp>
      <p:sp>
        <p:nvSpPr>
          <p:cNvPr id="8" name="텍스트 개체 틀 3">
            <a:extLst>
              <a:ext uri="{FF2B5EF4-FFF2-40B4-BE49-F238E27FC236}">
                <a16:creationId xmlns:a16="http://schemas.microsoft.com/office/drawing/2014/main" id="{966BACD5-AFB9-4123-BE71-683A4C0A524E}"/>
              </a:ext>
            </a:extLst>
          </p:cNvPr>
          <p:cNvSpPr txBox="1">
            <a:spLocks/>
          </p:cNvSpPr>
          <p:nvPr/>
        </p:nvSpPr>
        <p:spPr>
          <a:xfrm>
            <a:off x="1289013" y="1316368"/>
            <a:ext cx="6966963" cy="4146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벡터 크기</a:t>
            </a:r>
            <a:endParaRPr lang="en-US" altLang="ko-KR" sz="24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E07140F-089C-4F72-9E78-E51E6BC417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801" y="3955789"/>
            <a:ext cx="2276475" cy="1524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A4A9CDF-13E0-479C-B580-4DD7824077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854" y="5385796"/>
            <a:ext cx="2305050" cy="116223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863D004-15AF-44E9-AFDF-1C600FF46F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0137" y="4498391"/>
            <a:ext cx="1809750" cy="42862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1CCFFF10-D1EC-41A6-8A69-00DECDF33B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6439" y="4155041"/>
            <a:ext cx="1800758" cy="90849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EA3AD25-4BC2-4F1E-8EF8-3B755B468E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46439" y="5083715"/>
            <a:ext cx="2173888" cy="1216728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FD71F4E3-1DED-45F8-86C1-8CBE230FB3F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58321" y="4303220"/>
            <a:ext cx="1914525" cy="733425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DF1F8C58-0BCD-45A3-A5E6-B40080C351B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86896" y="5344669"/>
            <a:ext cx="1885950" cy="78105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120300" y="4264910"/>
            <a:ext cx="12329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c=</a:t>
            </a:r>
            <a:endParaRPr lang="ko-KR" altLang="en-US" sz="1000" dirty="0"/>
          </a:p>
        </p:txBody>
      </p:sp>
      <p:sp>
        <p:nvSpPr>
          <p:cNvPr id="13" name="TextBox 12"/>
          <p:cNvSpPr txBox="1"/>
          <p:nvPr/>
        </p:nvSpPr>
        <p:spPr>
          <a:xfrm>
            <a:off x="2617175" y="5586068"/>
            <a:ext cx="23619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벡터를 하나의 방향과 크기를 가진 선분</a:t>
            </a:r>
            <a:endParaRPr lang="ko-KR" altLang="en-US" sz="1000" dirty="0"/>
          </a:p>
        </p:txBody>
      </p:sp>
      <p:sp>
        <p:nvSpPr>
          <p:cNvPr id="15" name="TextBox 14"/>
          <p:cNvSpPr txBox="1"/>
          <p:nvPr/>
        </p:nvSpPr>
        <p:spPr>
          <a:xfrm>
            <a:off x="6952992" y="5028326"/>
            <a:ext cx="23619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두 원소 제곱하는 함수</a:t>
            </a:r>
            <a:endParaRPr lang="ko-KR" altLang="en-US" sz="1000" dirty="0"/>
          </a:p>
        </p:txBody>
      </p:sp>
      <p:sp>
        <p:nvSpPr>
          <p:cNvPr id="17" name="TextBox 16"/>
          <p:cNvSpPr txBox="1"/>
          <p:nvPr/>
        </p:nvSpPr>
        <p:spPr>
          <a:xfrm>
            <a:off x="6952992" y="5380931"/>
            <a:ext cx="20114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제곱근 구하는 함수</a:t>
            </a:r>
            <a:endParaRPr lang="ko-KR" altLang="en-US" sz="1000" dirty="0"/>
          </a:p>
        </p:txBody>
      </p:sp>
      <p:sp>
        <p:nvSpPr>
          <p:cNvPr id="19" name="TextBox 18"/>
          <p:cNvSpPr txBox="1"/>
          <p:nvPr/>
        </p:nvSpPr>
        <p:spPr>
          <a:xfrm>
            <a:off x="9435921" y="4180109"/>
            <a:ext cx="23619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피타고라스 정리 구하는 함수</a:t>
            </a:r>
            <a:endParaRPr lang="ko-KR" altLang="en-US" sz="1000" dirty="0"/>
          </a:p>
        </p:txBody>
      </p:sp>
      <p:sp>
        <p:nvSpPr>
          <p:cNvPr id="21" name="TextBox 20"/>
          <p:cNvSpPr txBox="1"/>
          <p:nvPr/>
        </p:nvSpPr>
        <p:spPr>
          <a:xfrm>
            <a:off x="6602485" y="3906944"/>
            <a:ext cx="23619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/>
              <a:t>벡터 크기 구하는 과정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7298993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4294967295"/>
          </p:nvPr>
        </p:nvSpPr>
        <p:spPr>
          <a:xfrm>
            <a:off x="868680" y="1933172"/>
            <a:ext cx="10597895" cy="795609"/>
          </a:xfrm>
          <a:prstGeom prst="rect">
            <a:avLst/>
          </a:prstGeom>
        </p:spPr>
        <p:txBody>
          <a:bodyPr/>
          <a:lstStyle/>
          <a:p>
            <a:pPr marL="422041" indent="-422041">
              <a:buFont typeface="Arial" panose="020B0604020202020204" pitchFamily="34" charset="0"/>
              <a:buChar char="•"/>
            </a:pPr>
            <a:r>
              <a:rPr lang="ko-KR" altLang="en-US" sz="2000" dirty="0" smtClean="0"/>
              <a:t>단위 </a:t>
            </a:r>
            <a:r>
              <a:rPr lang="ko-KR" altLang="en-US" sz="2000" dirty="0" err="1" smtClean="0"/>
              <a:t>벡터란</a:t>
            </a:r>
            <a:r>
              <a:rPr lang="ko-KR" altLang="en-US" sz="2000" dirty="0" smtClean="0"/>
              <a:t> 벡터의 크기가 항상 </a:t>
            </a:r>
            <a:r>
              <a:rPr lang="en-US" altLang="ko-KR" sz="2000" dirty="0" smtClean="0"/>
              <a:t>1</a:t>
            </a:r>
            <a:r>
              <a:rPr lang="ko-KR" altLang="en-US" sz="2000" dirty="0" smtClean="0"/>
              <a:t>인 경우입니다</a:t>
            </a:r>
            <a:r>
              <a:rPr lang="en-US" altLang="ko-KR" sz="2000" dirty="0" smtClean="0"/>
              <a:t>.</a:t>
            </a:r>
          </a:p>
          <a:p>
            <a:pPr marL="422041" indent="-422041">
              <a:buFont typeface="Arial" panose="020B0604020202020204" pitchFamily="34" charset="0"/>
              <a:buChar char="•"/>
            </a:pPr>
            <a:r>
              <a:rPr lang="ko-KR" altLang="en-US" sz="2000" dirty="0" smtClean="0"/>
              <a:t>표준 </a:t>
            </a:r>
            <a:r>
              <a:rPr lang="ko-KR" altLang="en-US" sz="2000" dirty="0"/>
              <a:t>단위벡터</a:t>
            </a:r>
            <a:r>
              <a:rPr lang="en-US" altLang="ko-KR" sz="2000" dirty="0"/>
              <a:t>(standard unit vector)</a:t>
            </a:r>
            <a:r>
              <a:rPr lang="ko-KR" altLang="en-US" sz="2000" dirty="0"/>
              <a:t>는 위치는 원소 중에 하나가 </a:t>
            </a:r>
            <a:r>
              <a:rPr lang="en-US" altLang="ko-KR" sz="2000" dirty="0"/>
              <a:t>1</a:t>
            </a:r>
            <a:r>
              <a:rPr lang="ko-KR" altLang="en-US" sz="2000" dirty="0"/>
              <a:t>이고 나머지 원소가 </a:t>
            </a:r>
            <a:r>
              <a:rPr lang="en-US" altLang="ko-KR" sz="2000" dirty="0"/>
              <a:t>0</a:t>
            </a:r>
            <a:r>
              <a:rPr lang="ko-KR" altLang="en-US" sz="2000" dirty="0"/>
              <a:t>입</a:t>
            </a:r>
          </a:p>
          <a:p>
            <a:pPr marL="0" indent="0">
              <a:buNone/>
            </a:pPr>
            <a:r>
              <a:rPr lang="ko-KR" altLang="en-US" sz="2000" dirty="0" err="1"/>
              <a:t>니다</a:t>
            </a:r>
            <a:r>
              <a:rPr lang="en-US" altLang="ko-KR" sz="2000" dirty="0" smtClean="0"/>
              <a:t>.</a:t>
            </a:r>
          </a:p>
          <a:p>
            <a:r>
              <a:rPr lang="ko-KR" altLang="en-US" sz="2000" dirty="0" smtClean="0"/>
              <a:t>표준 </a:t>
            </a:r>
            <a:r>
              <a:rPr lang="ko-KR" altLang="en-US" sz="2000" dirty="0"/>
              <a:t>단위벡터의 표기는 </a:t>
            </a:r>
            <a:r>
              <a:rPr lang="en-US" altLang="ko-KR" sz="2000" dirty="0"/>
              <a:t>e</a:t>
            </a:r>
            <a:r>
              <a:rPr lang="ko-KR" altLang="en-US" sz="2000" dirty="0"/>
              <a:t>에 첨자를 부여해서 인덱스의 위치에 해당하는 원소만 </a:t>
            </a:r>
            <a:r>
              <a:rPr lang="en-US" altLang="ko-KR" sz="2000" dirty="0"/>
              <a:t>1</a:t>
            </a:r>
            <a:r>
              <a:rPr lang="ko-KR" altLang="en-US" sz="2000" dirty="0"/>
              <a:t>로 가집니다</a:t>
            </a:r>
            <a:r>
              <a:rPr lang="en-US" altLang="ko-KR" sz="2000" dirty="0"/>
              <a:t>. </a:t>
            </a:r>
          </a:p>
        </p:txBody>
      </p:sp>
      <p:sp>
        <p:nvSpPr>
          <p:cNvPr id="8" name="텍스트 개체 틀 3">
            <a:extLst>
              <a:ext uri="{FF2B5EF4-FFF2-40B4-BE49-F238E27FC236}">
                <a16:creationId xmlns:a16="http://schemas.microsoft.com/office/drawing/2014/main" id="{966BACD5-AFB9-4123-BE71-683A4C0A524E}"/>
              </a:ext>
            </a:extLst>
          </p:cNvPr>
          <p:cNvSpPr txBox="1">
            <a:spLocks/>
          </p:cNvSpPr>
          <p:nvPr/>
        </p:nvSpPr>
        <p:spPr>
          <a:xfrm>
            <a:off x="1289013" y="1316368"/>
            <a:ext cx="6966963" cy="4146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표준 단위 벡터</a:t>
            </a:r>
            <a:endParaRPr lang="en-US" altLang="ko-KR" sz="24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2113260-3FC3-4CF6-B55C-B04C9BDE72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7598" y="3848016"/>
            <a:ext cx="3240786" cy="256015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928384" y="3959351"/>
            <a:ext cx="23619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단위 벡터를 </a:t>
            </a:r>
            <a:r>
              <a:rPr lang="en-US" altLang="ko-KR" sz="1000" dirty="0" smtClean="0"/>
              <a:t>1</a:t>
            </a:r>
            <a:r>
              <a:rPr lang="ko-KR" altLang="en-US" sz="1000" dirty="0" smtClean="0"/>
              <a:t>차원 배열로 만들고 </a:t>
            </a:r>
            <a:endParaRPr lang="en-US" altLang="ko-KR" sz="1000" dirty="0" smtClean="0"/>
          </a:p>
          <a:p>
            <a:r>
              <a:rPr lang="ko-KR" altLang="en-US" sz="1000" dirty="0" smtClean="0"/>
              <a:t>각각을 </a:t>
            </a:r>
            <a:r>
              <a:rPr lang="en-US" altLang="ko-KR" sz="1000" dirty="0" smtClean="0"/>
              <a:t>norm</a:t>
            </a:r>
            <a:r>
              <a:rPr lang="ko-KR" altLang="en-US" sz="1000" dirty="0" smtClean="0"/>
              <a:t>함수로 계산하면 </a:t>
            </a:r>
            <a:r>
              <a:rPr lang="en-US" altLang="ko-KR" sz="1000" dirty="0" smtClean="0"/>
              <a:t>1</a:t>
            </a:r>
            <a:r>
              <a:rPr lang="ko-KR" altLang="en-US" sz="1000" dirty="0" smtClean="0"/>
              <a:t>이 나옴</a:t>
            </a:r>
            <a:endParaRPr lang="ko-KR" altLang="en-US" sz="1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2134891" y="3436750"/>
                <a:ext cx="70493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ko-KR" alt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ko-KR" alt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ko-KR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ko-KR" alt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ko-KR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4891" y="3436750"/>
                <a:ext cx="704937" cy="276999"/>
              </a:xfrm>
              <a:prstGeom prst="rect">
                <a:avLst/>
              </a:prstGeom>
              <a:blipFill>
                <a:blip r:embed="rId3"/>
                <a:stretch>
                  <a:fillRect l="-4310" r="-1724" b="-1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81298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4294967295"/>
          </p:nvPr>
        </p:nvSpPr>
        <p:spPr>
          <a:xfrm>
            <a:off x="868680" y="1933172"/>
            <a:ext cx="10597895" cy="795609"/>
          </a:xfrm>
          <a:prstGeom prst="rect">
            <a:avLst/>
          </a:prstGeom>
        </p:spPr>
        <p:txBody>
          <a:bodyPr/>
          <a:lstStyle/>
          <a:p>
            <a:pPr marL="422041" indent="-422041">
              <a:buFont typeface="Arial" panose="020B0604020202020204" pitchFamily="34" charset="0"/>
              <a:buChar char="•"/>
            </a:pPr>
            <a:r>
              <a:rPr lang="ko-KR" altLang="en-US" sz="2000" dirty="0"/>
              <a:t>일반적인 </a:t>
            </a:r>
            <a:r>
              <a:rPr lang="ko-KR" altLang="en-US" sz="2000" b="1" dirty="0"/>
              <a:t>단위벡터를 구할 때</a:t>
            </a:r>
            <a:r>
              <a:rPr lang="ko-KR" altLang="en-US" sz="2000" dirty="0"/>
              <a:t>는 벡터의 정규화</a:t>
            </a:r>
            <a:r>
              <a:rPr lang="en-US" altLang="ko-KR" sz="2000" dirty="0"/>
              <a:t>(normalize)</a:t>
            </a:r>
            <a:r>
              <a:rPr lang="ko-KR" altLang="en-US" sz="2000" dirty="0"/>
              <a:t>인 </a:t>
            </a:r>
            <a:r>
              <a:rPr lang="ko-KR" altLang="en-US" sz="2000" u="sng" dirty="0"/>
              <a:t>벡터의 크기</a:t>
            </a:r>
            <a:r>
              <a:rPr lang="ko-KR" altLang="en-US" sz="2000" dirty="0"/>
              <a:t>를 구하고 이를 </a:t>
            </a:r>
            <a:r>
              <a:rPr lang="ko-KR" altLang="en-US" sz="2000" u="sng" dirty="0"/>
              <a:t>벡</a:t>
            </a:r>
          </a:p>
          <a:p>
            <a:pPr marL="0" indent="0">
              <a:buNone/>
            </a:pPr>
            <a:r>
              <a:rPr lang="ko-KR" altLang="en-US" sz="2000" u="sng" dirty="0"/>
              <a:t>터의 원소에 나눠서</a:t>
            </a:r>
            <a:r>
              <a:rPr lang="ko-KR" altLang="en-US" sz="2000" dirty="0"/>
              <a:t> 구합니다</a:t>
            </a:r>
            <a:r>
              <a:rPr lang="en-US" altLang="ko-KR" sz="2000" dirty="0"/>
              <a:t>.</a:t>
            </a:r>
          </a:p>
        </p:txBody>
      </p:sp>
      <p:sp>
        <p:nvSpPr>
          <p:cNvPr id="8" name="텍스트 개체 틀 3">
            <a:extLst>
              <a:ext uri="{FF2B5EF4-FFF2-40B4-BE49-F238E27FC236}">
                <a16:creationId xmlns:a16="http://schemas.microsoft.com/office/drawing/2014/main" id="{966BACD5-AFB9-4123-BE71-683A4C0A524E}"/>
              </a:ext>
            </a:extLst>
          </p:cNvPr>
          <p:cNvSpPr txBox="1">
            <a:spLocks/>
          </p:cNvSpPr>
          <p:nvPr/>
        </p:nvSpPr>
        <p:spPr>
          <a:xfrm>
            <a:off x="1289013" y="1316368"/>
            <a:ext cx="6966963" cy="4146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단위 벡터</a:t>
            </a:r>
            <a:endParaRPr lang="en-US" altLang="ko-KR" sz="24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1525F7C-9AB0-4354-9AE0-164EF211E9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5588" y="3475489"/>
            <a:ext cx="3343975" cy="159067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9500881-83F9-444B-9432-505EDBF55C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4452" y="3475488"/>
            <a:ext cx="3629025" cy="19437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427128" y="3888364"/>
            <a:ext cx="20114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err="1" smtClean="0"/>
              <a:t>벡터크기</a:t>
            </a:r>
            <a:r>
              <a:rPr lang="en-US" altLang="ko-KR" sz="1000" dirty="0" smtClean="0"/>
              <a:t>(</a:t>
            </a:r>
            <a:r>
              <a:rPr lang="ko-KR" altLang="en-US" sz="1000" dirty="0" smtClean="0"/>
              <a:t>제곱근</a:t>
            </a:r>
            <a:r>
              <a:rPr lang="en-US" altLang="ko-KR" sz="1000" dirty="0" smtClean="0"/>
              <a:t>)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0611211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4294967295"/>
          </p:nvPr>
        </p:nvSpPr>
        <p:spPr>
          <a:xfrm>
            <a:off x="868680" y="1933172"/>
            <a:ext cx="10597895" cy="795609"/>
          </a:xfrm>
          <a:prstGeom prst="rect">
            <a:avLst/>
          </a:prstGeom>
        </p:spPr>
        <p:txBody>
          <a:bodyPr/>
          <a:lstStyle/>
          <a:p>
            <a:pPr marL="422041" indent="-422041">
              <a:buFont typeface="Arial" panose="020B0604020202020204" pitchFamily="34" charset="0"/>
              <a:buChar char="•"/>
            </a:pPr>
            <a:r>
              <a:rPr lang="ko-KR" altLang="en-US" sz="2000" dirty="0"/>
              <a:t>벡터의 상등</a:t>
            </a:r>
            <a:r>
              <a:rPr lang="en-US" altLang="ko-KR" sz="2000" dirty="0"/>
              <a:t>(equality)</a:t>
            </a:r>
            <a:r>
              <a:rPr lang="ko-KR" altLang="en-US" sz="2000" dirty="0"/>
              <a:t>은 크기와 방향이 같을 경우를 말합니다</a:t>
            </a:r>
            <a:r>
              <a:rPr lang="en-US" altLang="ko-KR" sz="2000" dirty="0"/>
              <a:t>. </a:t>
            </a:r>
            <a:endParaRPr lang="en-US" altLang="ko-KR" sz="2000" dirty="0" smtClean="0"/>
          </a:p>
          <a:p>
            <a:pPr marL="422041" indent="-422041">
              <a:buFont typeface="Arial" panose="020B0604020202020204" pitchFamily="34" charset="0"/>
              <a:buChar char="•"/>
            </a:pPr>
            <a:r>
              <a:rPr lang="ko-KR" altLang="en-US" sz="2000" dirty="0" smtClean="0"/>
              <a:t>크기는 </a:t>
            </a:r>
            <a:r>
              <a:rPr lang="ko-KR" altLang="en-US" sz="2000" dirty="0"/>
              <a:t>같지만 방향이 </a:t>
            </a:r>
            <a:r>
              <a:rPr lang="ko-KR" altLang="en-US" sz="2000" dirty="0" smtClean="0"/>
              <a:t>다르면 </a:t>
            </a:r>
            <a:r>
              <a:rPr lang="ko-KR" altLang="en-US" sz="2000" dirty="0"/>
              <a:t>상등이라고 볼 수 없습니다</a:t>
            </a:r>
            <a:r>
              <a:rPr lang="en-US" altLang="ko-KR" sz="2000" dirty="0"/>
              <a:t>. </a:t>
            </a:r>
          </a:p>
        </p:txBody>
      </p:sp>
      <p:sp>
        <p:nvSpPr>
          <p:cNvPr id="8" name="텍스트 개체 틀 3">
            <a:extLst>
              <a:ext uri="{FF2B5EF4-FFF2-40B4-BE49-F238E27FC236}">
                <a16:creationId xmlns:a16="http://schemas.microsoft.com/office/drawing/2014/main" id="{966BACD5-AFB9-4123-BE71-683A4C0A524E}"/>
              </a:ext>
            </a:extLst>
          </p:cNvPr>
          <p:cNvSpPr txBox="1">
            <a:spLocks/>
          </p:cNvSpPr>
          <p:nvPr/>
        </p:nvSpPr>
        <p:spPr>
          <a:xfrm>
            <a:off x="1289013" y="1316368"/>
            <a:ext cx="6966963" cy="4146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벡터의 상등</a:t>
            </a:r>
            <a:endParaRPr lang="en-US" altLang="ko-KR" sz="24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8FC4E9B-D50E-4F90-88A3-8F43E67B7E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680" y="3808708"/>
            <a:ext cx="2247900" cy="199028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41FA414-DD2F-4547-84C6-DF90B07704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0206" y="3731895"/>
            <a:ext cx="2400300" cy="199028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200356" y="3731895"/>
            <a:ext cx="125901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벡터의 크기 함수</a:t>
            </a:r>
            <a:endParaRPr lang="ko-KR" altLang="en-US" sz="10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/>
          <a:srcRect l="16157" t="50222" r="70365" b="37509"/>
          <a:stretch/>
        </p:blipFill>
        <p:spPr>
          <a:xfrm>
            <a:off x="7834392" y="3731895"/>
            <a:ext cx="2631989" cy="1204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6123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4294967295"/>
          </p:nvPr>
        </p:nvSpPr>
        <p:spPr>
          <a:xfrm>
            <a:off x="868680" y="1933172"/>
            <a:ext cx="10597895" cy="795609"/>
          </a:xfrm>
          <a:prstGeom prst="rect">
            <a:avLst/>
          </a:prstGeom>
        </p:spPr>
        <p:txBody>
          <a:bodyPr/>
          <a:lstStyle/>
          <a:p>
            <a:pPr marL="422041" indent="-422041">
              <a:buFont typeface="Arial" panose="020B0604020202020204" pitchFamily="34" charset="0"/>
              <a:buChar char="•"/>
            </a:pPr>
            <a:r>
              <a:rPr lang="ko-KR" altLang="en-US" sz="2000" b="1" dirty="0"/>
              <a:t>두 벡터의 거리</a:t>
            </a:r>
            <a:r>
              <a:rPr lang="ko-KR" altLang="en-US" sz="2000" dirty="0"/>
              <a:t>는 두 벡터 간의 차를 계산한 후에 제곱을 합니다</a:t>
            </a:r>
            <a:r>
              <a:rPr lang="en-US" altLang="ko-KR" sz="2000" dirty="0"/>
              <a:t>. </a:t>
            </a:r>
            <a:r>
              <a:rPr lang="ko-KR" altLang="en-US" sz="2000" dirty="0"/>
              <a:t>이 모든 것을 합산한 </a:t>
            </a:r>
            <a:r>
              <a:rPr lang="ko-KR" altLang="en-US" sz="2000" dirty="0" smtClean="0"/>
              <a:t>후에 </a:t>
            </a:r>
            <a:r>
              <a:rPr lang="ko-KR" altLang="en-US" sz="2000" dirty="0"/>
              <a:t>제곱근을 처리합니다</a:t>
            </a:r>
            <a:r>
              <a:rPr lang="en-US" altLang="ko-KR" sz="2000" dirty="0" smtClean="0"/>
              <a:t>.</a:t>
            </a:r>
          </a:p>
          <a:p>
            <a:pPr marL="422041" indent="-422041">
              <a:buFont typeface="Arial" panose="020B0604020202020204" pitchFamily="34" charset="0"/>
              <a:buChar char="•"/>
            </a:pPr>
            <a:r>
              <a:rPr lang="ko-KR" altLang="en-US" sz="2000" dirty="0" smtClean="0"/>
              <a:t>피타고라스 </a:t>
            </a:r>
            <a:r>
              <a:rPr lang="ko-KR" altLang="en-US" sz="2000" dirty="0"/>
              <a:t>정리와 동일합니다</a:t>
            </a:r>
            <a:r>
              <a:rPr lang="en-US" altLang="ko-KR" sz="2000" dirty="0"/>
              <a:t>.</a:t>
            </a:r>
          </a:p>
        </p:txBody>
      </p:sp>
      <p:sp>
        <p:nvSpPr>
          <p:cNvPr id="8" name="텍스트 개체 틀 3">
            <a:extLst>
              <a:ext uri="{FF2B5EF4-FFF2-40B4-BE49-F238E27FC236}">
                <a16:creationId xmlns:a16="http://schemas.microsoft.com/office/drawing/2014/main" id="{966BACD5-AFB9-4123-BE71-683A4C0A524E}"/>
              </a:ext>
            </a:extLst>
          </p:cNvPr>
          <p:cNvSpPr txBox="1">
            <a:spLocks/>
          </p:cNvSpPr>
          <p:nvPr/>
        </p:nvSpPr>
        <p:spPr>
          <a:xfrm>
            <a:off x="1289013" y="1316368"/>
            <a:ext cx="6966963" cy="4146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벡터의 거리</a:t>
            </a:r>
            <a:endParaRPr lang="en-US" altLang="ko-KR" sz="24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2CDFB3D-92CB-4A59-9620-B12829C1E3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393" y="3800564"/>
            <a:ext cx="4143375" cy="5524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4E39B93-37D4-4AB2-8284-6A047E90AD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090995"/>
            <a:ext cx="4143375" cy="20764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400756" y="3800564"/>
            <a:ext cx="125901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제곱 함수</a:t>
            </a:r>
            <a:endParaRPr lang="ko-KR" altLang="en-US" sz="1000" dirty="0"/>
          </a:p>
        </p:txBody>
      </p:sp>
      <p:sp>
        <p:nvSpPr>
          <p:cNvPr id="9" name="TextBox 8"/>
          <p:cNvSpPr txBox="1"/>
          <p:nvPr/>
        </p:nvSpPr>
        <p:spPr>
          <a:xfrm>
            <a:off x="6484647" y="3785962"/>
            <a:ext cx="125901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제곱근 함수</a:t>
            </a:r>
            <a:endParaRPr lang="ko-KR" altLang="en-US" sz="1000" dirty="0"/>
          </a:p>
        </p:txBody>
      </p:sp>
      <p:sp>
        <p:nvSpPr>
          <p:cNvPr id="10" name="TextBox 9"/>
          <p:cNvSpPr txBox="1"/>
          <p:nvPr/>
        </p:nvSpPr>
        <p:spPr>
          <a:xfrm>
            <a:off x="7349969" y="4464256"/>
            <a:ext cx="125901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err="1" smtClean="0"/>
              <a:t>벡터크기</a:t>
            </a:r>
            <a:r>
              <a:rPr lang="ko-KR" altLang="en-US" sz="1000" dirty="0" smtClean="0"/>
              <a:t> 함수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4757843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ECB2726-1274-4BBD-9287-0DFA0195BED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181138" y="2400831"/>
            <a:ext cx="9129990" cy="1953455"/>
          </a:xfrm>
        </p:spPr>
        <p:txBody>
          <a:bodyPr/>
          <a:lstStyle/>
          <a:p>
            <a:r>
              <a:rPr lang="ko-KR" altLang="en-US" sz="5400" dirty="0">
                <a:latin typeface="HY각헤드라인B" panose="02030600000101010101" pitchFamily="18" charset="-127"/>
                <a:ea typeface="HY각헤드라인B" panose="02030600000101010101" pitchFamily="18" charset="-127"/>
              </a:rPr>
              <a:t>행렬</a:t>
            </a:r>
            <a:r>
              <a:rPr lang="en-US" altLang="ko-KR" sz="5400" dirty="0">
                <a:latin typeface="HY각헤드라인B" panose="02030600000101010101" pitchFamily="18" charset="-127"/>
                <a:ea typeface="HY각헤드라인B" panose="02030600000101010101" pitchFamily="18" charset="-127"/>
              </a:rPr>
              <a:t>(Matrix)</a:t>
            </a:r>
            <a:r>
              <a:rPr lang="ko-KR" altLang="en-US" sz="5400" dirty="0">
                <a:latin typeface="HY각헤드라인B" panose="02030600000101010101" pitchFamily="18" charset="-127"/>
                <a:ea typeface="HY각헤드라인B" panose="02030600000101010101" pitchFamily="18" charset="-127"/>
              </a:rPr>
              <a:t>알아보기</a:t>
            </a:r>
          </a:p>
        </p:txBody>
      </p:sp>
    </p:spTree>
    <p:extLst>
      <p:ext uri="{BB962C8B-B14F-4D97-AF65-F5344CB8AC3E}">
        <p14:creationId xmlns:p14="http://schemas.microsoft.com/office/powerpoint/2010/main" val="33289110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4294967295"/>
          </p:nvPr>
        </p:nvSpPr>
        <p:spPr>
          <a:xfrm>
            <a:off x="868680" y="1933172"/>
            <a:ext cx="10597895" cy="795609"/>
          </a:xfrm>
          <a:prstGeom prst="rect">
            <a:avLst/>
          </a:prstGeom>
        </p:spPr>
        <p:txBody>
          <a:bodyPr/>
          <a:lstStyle/>
          <a:p>
            <a:pPr marL="422041" indent="-422041">
              <a:buFont typeface="Arial" panose="020B0604020202020204" pitchFamily="34" charset="0"/>
              <a:buChar char="•"/>
            </a:pPr>
            <a:r>
              <a:rPr lang="ko-KR" altLang="en-US" sz="2000" dirty="0"/>
              <a:t>두 개의 축 즉 차원을 가진 숫자들의 모임을 행렬이라고 합니다</a:t>
            </a:r>
            <a:r>
              <a:rPr lang="en-US" altLang="ko-KR" sz="2000" dirty="0" smtClean="0"/>
              <a:t>.</a:t>
            </a:r>
          </a:p>
          <a:p>
            <a:pPr marL="422041" indent="-422041">
              <a:buFont typeface="Arial" panose="020B0604020202020204" pitchFamily="34" charset="0"/>
              <a:buChar char="•"/>
            </a:pPr>
            <a:r>
              <a:rPr lang="ko-KR" altLang="en-US" sz="2000" dirty="0" smtClean="0"/>
              <a:t>수평 방향을 행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수직 방향을 열이라고 합니다</a:t>
            </a:r>
            <a:r>
              <a:rPr lang="en-US" altLang="ko-KR" sz="2000" dirty="0" smtClean="0"/>
              <a:t>.</a:t>
            </a:r>
            <a:endParaRPr lang="en-US" altLang="ko-KR" sz="2000" dirty="0"/>
          </a:p>
          <a:p>
            <a:pPr marL="422041" indent="-422041">
              <a:buFont typeface="Arial" panose="020B0604020202020204" pitchFamily="34" charset="0"/>
              <a:buChar char="•"/>
            </a:pPr>
            <a:r>
              <a:rPr lang="ko-KR" altLang="en-US" sz="2000" dirty="0" smtClean="0"/>
              <a:t>첫번째가 행</a:t>
            </a:r>
            <a:r>
              <a:rPr lang="en-US" altLang="ko-KR" sz="2000" dirty="0"/>
              <a:t>, </a:t>
            </a:r>
            <a:r>
              <a:rPr lang="ko-KR" altLang="en-US" sz="2000" dirty="0" smtClean="0"/>
              <a:t>두번째가 </a:t>
            </a:r>
            <a:r>
              <a:rPr lang="ko-KR" altLang="en-US" sz="2000" dirty="0"/>
              <a:t>열입니다</a:t>
            </a:r>
            <a:r>
              <a:rPr lang="en-US" altLang="ko-KR" sz="2000" dirty="0"/>
              <a:t>. </a:t>
            </a:r>
            <a:r>
              <a:rPr lang="ko-KR" altLang="en-US" sz="2000" dirty="0"/>
              <a:t>각 축에는 인덱스가 부여되어 두 인덱스를 쌍으로 해서 내부의 원소를 읽습니다</a:t>
            </a:r>
            <a:r>
              <a:rPr lang="en-US" altLang="ko-KR" sz="2000" dirty="0"/>
              <a:t>.   </a:t>
            </a:r>
          </a:p>
        </p:txBody>
      </p:sp>
      <p:sp>
        <p:nvSpPr>
          <p:cNvPr id="8" name="텍스트 개체 틀 3">
            <a:extLst>
              <a:ext uri="{FF2B5EF4-FFF2-40B4-BE49-F238E27FC236}">
                <a16:creationId xmlns:a16="http://schemas.microsoft.com/office/drawing/2014/main" id="{966BACD5-AFB9-4123-BE71-683A4C0A524E}"/>
              </a:ext>
            </a:extLst>
          </p:cNvPr>
          <p:cNvSpPr txBox="1">
            <a:spLocks/>
          </p:cNvSpPr>
          <p:nvPr/>
        </p:nvSpPr>
        <p:spPr>
          <a:xfrm>
            <a:off x="1289013" y="1316368"/>
            <a:ext cx="6966963" cy="4146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행렬</a:t>
            </a:r>
            <a:endParaRPr lang="en-US" altLang="ko-KR" sz="24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D6B4686-6A51-4C5E-962C-397EB4095E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6714" y="3623541"/>
            <a:ext cx="3667125" cy="196374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396C1F3-7010-47CE-9498-8E6431FC7D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2153" y="3196122"/>
            <a:ext cx="2981325" cy="2811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2705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4294967295"/>
          </p:nvPr>
        </p:nvSpPr>
        <p:spPr>
          <a:xfrm>
            <a:off x="868680" y="1933172"/>
            <a:ext cx="10597895" cy="795609"/>
          </a:xfrm>
          <a:prstGeom prst="rect">
            <a:avLst/>
          </a:prstGeom>
        </p:spPr>
        <p:txBody>
          <a:bodyPr/>
          <a:lstStyle/>
          <a:p>
            <a:pPr marL="422041" indent="-422041">
              <a:buFont typeface="Arial" panose="020B0604020202020204" pitchFamily="34" charset="0"/>
              <a:buChar char="•"/>
            </a:pPr>
            <a:r>
              <a:rPr lang="ko-KR" altLang="en-US" sz="2000" dirty="0"/>
              <a:t>리스트가 내포된 리스트를 </a:t>
            </a:r>
            <a:r>
              <a:rPr lang="en-US" altLang="ko-KR" sz="2000" dirty="0"/>
              <a:t>array </a:t>
            </a:r>
            <a:r>
              <a:rPr lang="ko-KR" altLang="en-US" sz="2000" dirty="0"/>
              <a:t>함수에 전달해서 </a:t>
            </a:r>
            <a:r>
              <a:rPr lang="en-US" altLang="ko-KR" sz="2000" dirty="0"/>
              <a:t>2</a:t>
            </a:r>
            <a:r>
              <a:rPr lang="ko-KR" altLang="en-US" sz="2000" dirty="0"/>
              <a:t>차원 배열인 행렬을 만듭니다</a:t>
            </a:r>
            <a:r>
              <a:rPr lang="en-US" altLang="ko-KR" sz="2000" dirty="0"/>
              <a:t>.</a:t>
            </a:r>
          </a:p>
          <a:p>
            <a:pPr marL="422041" indent="-422041">
              <a:buFont typeface="Arial" panose="020B0604020202020204" pitchFamily="34" charset="0"/>
              <a:buChar char="•"/>
            </a:pPr>
            <a:r>
              <a:rPr lang="ko-KR" altLang="en-US" sz="2000" dirty="0"/>
              <a:t>행렬은 </a:t>
            </a:r>
            <a:r>
              <a:rPr lang="en-US" altLang="ko-KR" sz="2000" dirty="0"/>
              <a:t>2</a:t>
            </a:r>
            <a:r>
              <a:rPr lang="ko-KR" altLang="en-US" sz="2000" dirty="0"/>
              <a:t>차원이므로 </a:t>
            </a:r>
            <a:r>
              <a:rPr lang="en-US" altLang="ko-KR" sz="2000" dirty="0" err="1" smtClean="0"/>
              <a:t>ndim</a:t>
            </a:r>
            <a:r>
              <a:rPr lang="en-US" altLang="ko-KR" sz="2000" dirty="0" smtClean="0"/>
              <a:t>(</a:t>
            </a:r>
            <a:r>
              <a:rPr lang="ko-KR" altLang="en-US" sz="2000" dirty="0" smtClean="0"/>
              <a:t>축 수 </a:t>
            </a:r>
            <a:r>
              <a:rPr lang="en-US" altLang="ko-KR" sz="2000" dirty="0" smtClean="0"/>
              <a:t>or </a:t>
            </a:r>
            <a:r>
              <a:rPr lang="ko-KR" altLang="en-US" sz="2000" dirty="0" smtClean="0"/>
              <a:t>차원 수</a:t>
            </a:r>
            <a:r>
              <a:rPr lang="en-US" altLang="ko-KR" sz="2000" dirty="0" smtClean="0"/>
              <a:t>) </a:t>
            </a:r>
            <a:r>
              <a:rPr lang="ko-KR" altLang="en-US" sz="2000" dirty="0"/>
              <a:t>이 </a:t>
            </a:r>
            <a:r>
              <a:rPr lang="en-US" altLang="ko-KR" sz="2000" dirty="0"/>
              <a:t>2</a:t>
            </a:r>
            <a:r>
              <a:rPr lang="ko-KR" altLang="en-US" sz="2000" dirty="0"/>
              <a:t>입니다</a:t>
            </a:r>
            <a:r>
              <a:rPr lang="en-US" altLang="ko-KR" sz="2000" dirty="0"/>
              <a:t>. Shape</a:t>
            </a:r>
            <a:r>
              <a:rPr lang="ko-KR" altLang="en-US" sz="2000" dirty="0"/>
              <a:t>는 </a:t>
            </a:r>
            <a:r>
              <a:rPr lang="en-US" altLang="ko-KR" sz="2000" dirty="0"/>
              <a:t>2</a:t>
            </a:r>
            <a:r>
              <a:rPr lang="ko-KR" altLang="en-US" sz="2000" dirty="0"/>
              <a:t>개의 원소를 가진 튜플입니다</a:t>
            </a:r>
            <a:r>
              <a:rPr lang="en-US" altLang="ko-KR" sz="2000" dirty="0"/>
              <a:t>.  </a:t>
            </a:r>
            <a:r>
              <a:rPr lang="ko-KR" altLang="en-US" sz="2000" dirty="0"/>
              <a:t>이 </a:t>
            </a:r>
            <a:r>
              <a:rPr lang="ko-KR" altLang="en-US" sz="2000" dirty="0" err="1"/>
              <a:t>튜플의</a:t>
            </a:r>
            <a:r>
              <a:rPr lang="ko-KR" altLang="en-US" sz="2000" dirty="0"/>
              <a:t> 첫번째는 원소는 행</a:t>
            </a:r>
            <a:r>
              <a:rPr lang="en-US" altLang="ko-KR" sz="2000" dirty="0"/>
              <a:t>, </a:t>
            </a:r>
            <a:r>
              <a:rPr lang="ko-KR" altLang="en-US" sz="2000" dirty="0" err="1"/>
              <a:t>두번재</a:t>
            </a:r>
            <a:r>
              <a:rPr lang="ko-KR" altLang="en-US" sz="2000" dirty="0"/>
              <a:t> 원소는 열의 개수입니다</a:t>
            </a:r>
            <a:r>
              <a:rPr lang="en-US" altLang="ko-KR" sz="2000" dirty="0"/>
              <a:t>. </a:t>
            </a:r>
            <a:r>
              <a:rPr lang="ko-KR" altLang="en-US" sz="2000" dirty="0"/>
              <a:t> </a:t>
            </a:r>
            <a:endParaRPr lang="en-US" altLang="ko-KR" sz="2000" dirty="0"/>
          </a:p>
        </p:txBody>
      </p:sp>
      <p:sp>
        <p:nvSpPr>
          <p:cNvPr id="8" name="텍스트 개체 틀 3">
            <a:extLst>
              <a:ext uri="{FF2B5EF4-FFF2-40B4-BE49-F238E27FC236}">
                <a16:creationId xmlns:a16="http://schemas.microsoft.com/office/drawing/2014/main" id="{966BACD5-AFB9-4123-BE71-683A4C0A524E}"/>
              </a:ext>
            </a:extLst>
          </p:cNvPr>
          <p:cNvSpPr txBox="1">
            <a:spLocks/>
          </p:cNvSpPr>
          <p:nvPr/>
        </p:nvSpPr>
        <p:spPr>
          <a:xfrm>
            <a:off x="1289013" y="1316368"/>
            <a:ext cx="6966963" cy="4146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행렬 만들기</a:t>
            </a:r>
            <a:endParaRPr lang="en-US" altLang="ko-KR" sz="24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9CA9E85-158E-4DAF-8A49-7B662475EB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8367" y="3498710"/>
            <a:ext cx="3417355" cy="19240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32503FF-932F-41D6-A093-D42F6F044E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7627" y="3470135"/>
            <a:ext cx="3177541" cy="19812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887044" y="5081692"/>
            <a:ext cx="6354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2</a:t>
            </a:r>
            <a:r>
              <a:rPr lang="ko-KR" altLang="en-US" sz="1000" dirty="0" smtClean="0"/>
              <a:t>행 </a:t>
            </a:r>
            <a:r>
              <a:rPr lang="en-US" altLang="ko-KR" sz="1000" dirty="0" smtClean="0"/>
              <a:t>1</a:t>
            </a:r>
            <a:r>
              <a:rPr lang="ko-KR" altLang="en-US" sz="1000" dirty="0" smtClean="0"/>
              <a:t>열</a:t>
            </a:r>
            <a:endParaRPr lang="ko-KR" altLang="en-US" sz="1000" dirty="0"/>
          </a:p>
        </p:txBody>
      </p:sp>
      <p:sp>
        <p:nvSpPr>
          <p:cNvPr id="9" name="TextBox 8"/>
          <p:cNvSpPr txBox="1"/>
          <p:nvPr/>
        </p:nvSpPr>
        <p:spPr>
          <a:xfrm>
            <a:off x="3195411" y="4294753"/>
            <a:ext cx="25029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/>
              <a:t>다차원 배열</a:t>
            </a:r>
            <a:r>
              <a:rPr lang="en-US" altLang="ko-KR" sz="1000" dirty="0" smtClean="0"/>
              <a:t>(</a:t>
            </a:r>
            <a:r>
              <a:rPr lang="ko-KR" altLang="en-US" sz="1000" dirty="0" smtClean="0"/>
              <a:t>클래스</a:t>
            </a:r>
            <a:r>
              <a:rPr lang="en-US" altLang="ko-KR" sz="1000" dirty="0" smtClean="0"/>
              <a:t>)</a:t>
            </a:r>
            <a:r>
              <a:rPr lang="ko-KR" altLang="en-US" sz="1000" dirty="0" smtClean="0"/>
              <a:t> 확인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9396917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3">
            <a:extLst>
              <a:ext uri="{FF2B5EF4-FFF2-40B4-BE49-F238E27FC236}">
                <a16:creationId xmlns:a16="http://schemas.microsoft.com/office/drawing/2014/main" id="{966BACD5-AFB9-4123-BE71-683A4C0A524E}"/>
              </a:ext>
            </a:extLst>
          </p:cNvPr>
          <p:cNvSpPr txBox="1">
            <a:spLocks/>
          </p:cNvSpPr>
          <p:nvPr/>
        </p:nvSpPr>
        <p:spPr>
          <a:xfrm>
            <a:off x="1289013" y="1316368"/>
            <a:ext cx="6966963" cy="4146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행렬 랭크 </a:t>
            </a:r>
            <a:endParaRPr lang="en-US" altLang="ko-KR" sz="24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" name="텍스트 개체 틀 3"/>
          <p:cNvSpPr txBox="1">
            <a:spLocks/>
          </p:cNvSpPr>
          <p:nvPr/>
        </p:nvSpPr>
        <p:spPr>
          <a:xfrm>
            <a:off x="868680" y="1933172"/>
            <a:ext cx="10597895" cy="79560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22041" indent="-422041"/>
            <a:r>
              <a:rPr lang="ko-KR" altLang="en-US" sz="2000" dirty="0" smtClean="0"/>
              <a:t>벡터들의 수를 구하는 것을 행렬의 </a:t>
            </a:r>
            <a:r>
              <a:rPr lang="ko-KR" altLang="en-US" sz="2000" dirty="0" err="1" smtClean="0"/>
              <a:t>랭크라고</a:t>
            </a:r>
            <a:r>
              <a:rPr lang="ko-KR" altLang="en-US" sz="2000" dirty="0" smtClean="0"/>
              <a:t> 합니다</a:t>
            </a:r>
            <a:r>
              <a:rPr lang="en-US" altLang="ko-KR" sz="2000" dirty="0" smtClean="0"/>
              <a:t>.</a:t>
            </a:r>
          </a:p>
          <a:p>
            <a:pPr marL="422041" indent="-422041"/>
            <a:r>
              <a:rPr lang="ko-KR" altLang="en-US" sz="2000" dirty="0" smtClean="0"/>
              <a:t>행과 </a:t>
            </a:r>
            <a:r>
              <a:rPr lang="ko-KR" altLang="en-US" sz="2000" dirty="0" err="1" smtClean="0"/>
              <a:t>열벡터에서</a:t>
            </a:r>
            <a:r>
              <a:rPr lang="ko-KR" altLang="en-US" sz="2000" dirty="0" smtClean="0"/>
              <a:t> 다른 벡터의 조합으로 만들 수 없는 유일한 벡터는 </a:t>
            </a:r>
            <a:r>
              <a:rPr lang="ko-KR" altLang="en-US" sz="2000" dirty="0" err="1" smtClean="0"/>
              <a:t>선형독립입니다</a:t>
            </a:r>
            <a:r>
              <a:rPr lang="en-US" altLang="ko-KR" sz="2000" dirty="0" smtClean="0"/>
              <a:t>.</a:t>
            </a:r>
          </a:p>
          <a:p>
            <a:pPr marL="422041" indent="-422041"/>
            <a:r>
              <a:rPr lang="ko-KR" altLang="en-US" sz="2000" dirty="0" smtClean="0"/>
              <a:t>여러 벡터로 조합해서 만들 수 있는 것을 </a:t>
            </a:r>
            <a:r>
              <a:rPr lang="ko-KR" altLang="en-US" sz="2000" dirty="0" err="1" smtClean="0"/>
              <a:t>선형종속벡터라고</a:t>
            </a:r>
            <a:r>
              <a:rPr lang="ko-KR" altLang="en-US" sz="2000" dirty="0" smtClean="0"/>
              <a:t> 합니다</a:t>
            </a:r>
            <a:r>
              <a:rPr lang="en-US" altLang="ko-KR" sz="2000" dirty="0" smtClean="0"/>
              <a:t>.</a:t>
            </a:r>
          </a:p>
          <a:p>
            <a:pPr marL="422041" indent="-422041"/>
            <a:r>
              <a:rPr lang="ko-KR" altLang="en-US" sz="2000" dirty="0" smtClean="0"/>
              <a:t>행렬의 랭크는 전체 벡터의 개수에서 선형 종속된 벡터의 개수를 빼면 행렬의 랭크 개수가 나옵니다</a:t>
            </a:r>
            <a:r>
              <a:rPr lang="en-US" altLang="ko-KR" sz="2000" dirty="0" smtClean="0"/>
              <a:t>.</a:t>
            </a: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14092238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4294967295"/>
          </p:nvPr>
        </p:nvSpPr>
        <p:spPr>
          <a:xfrm>
            <a:off x="868680" y="1933172"/>
            <a:ext cx="10597895" cy="795609"/>
          </a:xfrm>
          <a:prstGeom prst="rect">
            <a:avLst/>
          </a:prstGeom>
        </p:spPr>
        <p:txBody>
          <a:bodyPr/>
          <a:lstStyle/>
          <a:p>
            <a:pPr marL="422041" indent="-422041">
              <a:buFont typeface="Arial" panose="020B0604020202020204" pitchFamily="34" charset="0"/>
              <a:buChar char="•"/>
            </a:pPr>
            <a:r>
              <a:rPr lang="ko-KR" altLang="en-US" sz="2000" dirty="0"/>
              <a:t>행렬의 랭크는 행렬 내부에 벡터들이 서로 조합해서 구성할 수 없는 벡터의 개수를 의미합니다</a:t>
            </a:r>
            <a:r>
              <a:rPr lang="en-US" altLang="ko-KR" sz="2000" dirty="0"/>
              <a:t>.  </a:t>
            </a:r>
            <a:r>
              <a:rPr lang="ko-KR" altLang="en-US" sz="2000" dirty="0"/>
              <a:t>즉 선형독립이 아닌 벡터가 있을 때는 랭크가 작아집니다</a:t>
            </a:r>
            <a:r>
              <a:rPr lang="en-US" altLang="ko-KR" sz="2000" dirty="0"/>
              <a:t>.</a:t>
            </a:r>
          </a:p>
          <a:p>
            <a:pPr marL="422041" indent="-422041">
              <a:buFont typeface="Arial" panose="020B0604020202020204" pitchFamily="34" charset="0"/>
              <a:buChar char="•"/>
            </a:pPr>
            <a:endParaRPr lang="en-US" altLang="ko-KR" sz="2000" dirty="0"/>
          </a:p>
        </p:txBody>
      </p:sp>
      <p:sp>
        <p:nvSpPr>
          <p:cNvPr id="8" name="텍스트 개체 틀 3">
            <a:extLst>
              <a:ext uri="{FF2B5EF4-FFF2-40B4-BE49-F238E27FC236}">
                <a16:creationId xmlns:a16="http://schemas.microsoft.com/office/drawing/2014/main" id="{966BACD5-AFB9-4123-BE71-683A4C0A524E}"/>
              </a:ext>
            </a:extLst>
          </p:cNvPr>
          <p:cNvSpPr txBox="1">
            <a:spLocks/>
          </p:cNvSpPr>
          <p:nvPr/>
        </p:nvSpPr>
        <p:spPr>
          <a:xfrm>
            <a:off x="1289013" y="1316368"/>
            <a:ext cx="6966963" cy="4146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행렬 랭크 </a:t>
            </a:r>
            <a:endParaRPr lang="en-US" altLang="ko-KR" sz="24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9B98C7C-9A3F-40E8-B3BC-E265C4B85B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734" y="3636119"/>
            <a:ext cx="2467954" cy="86340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791E7FBE-34B0-4716-B5AD-CCFD969A2F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9637" y="3266786"/>
            <a:ext cx="2688334" cy="105727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419EB4D-BE67-4A07-8D87-5FC2E49388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8962" y="3243568"/>
            <a:ext cx="3592259" cy="127145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4ACED51-E48E-4B9F-AC05-82E4A89A2E49}"/>
              </a:ext>
            </a:extLst>
          </p:cNvPr>
          <p:cNvSpPr txBox="1"/>
          <p:nvPr/>
        </p:nvSpPr>
        <p:spPr>
          <a:xfrm>
            <a:off x="3218687" y="2913088"/>
            <a:ext cx="4428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u"/>
            </a:pPr>
            <a:r>
              <a:rPr lang="ko-KR" altLang="en-US" sz="1200" dirty="0"/>
              <a:t>행렬식이 </a:t>
            </a:r>
            <a:r>
              <a:rPr lang="en-US" altLang="ko-KR" sz="1200" dirty="0"/>
              <a:t>0</a:t>
            </a:r>
            <a:r>
              <a:rPr lang="ko-KR" altLang="en-US" sz="1200" dirty="0"/>
              <a:t>인 경우는 내부에 선형독립이 아닌 벡터가 존재 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20709B1B-B24A-4D70-B296-CCACE1486D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92003" y="5107843"/>
            <a:ext cx="3686175" cy="105727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3A21A9C6-C42D-49D1-94D6-EB12224565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52691" y="5068468"/>
            <a:ext cx="2562225" cy="131445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1E67935-F46C-4B56-8D91-CFC92C29CE30}"/>
              </a:ext>
            </a:extLst>
          </p:cNvPr>
          <p:cNvSpPr txBox="1"/>
          <p:nvPr/>
        </p:nvSpPr>
        <p:spPr>
          <a:xfrm>
            <a:off x="3218687" y="4646537"/>
            <a:ext cx="421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u"/>
            </a:pPr>
            <a:r>
              <a:rPr lang="ko-KR" altLang="en-US" sz="1200" dirty="0"/>
              <a:t>행렬식이 </a:t>
            </a:r>
            <a:r>
              <a:rPr lang="en-US" altLang="ko-KR" sz="1200" dirty="0"/>
              <a:t>0</a:t>
            </a:r>
            <a:r>
              <a:rPr lang="ko-KR" altLang="en-US" sz="1200" dirty="0"/>
              <a:t>이 아니므로 전부 선형독립인  벡터임 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74008" y="4314968"/>
            <a:ext cx="24154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A</a:t>
            </a:r>
            <a:r>
              <a:rPr lang="ko-KR" altLang="en-US" sz="1000" dirty="0" smtClean="0"/>
              <a:t>행렬의 랭크는</a:t>
            </a:r>
            <a:r>
              <a:rPr lang="en-US" altLang="ko-KR" sz="1000" dirty="0"/>
              <a:t> </a:t>
            </a:r>
            <a:r>
              <a:rPr lang="en-US" altLang="ko-KR" sz="1000" dirty="0" smtClean="0"/>
              <a:t>m, n</a:t>
            </a:r>
            <a:r>
              <a:rPr lang="ko-KR" altLang="en-US" sz="1000" dirty="0" smtClean="0"/>
              <a:t>중 작은 값을 가진다</a:t>
            </a:r>
            <a:r>
              <a:rPr lang="en-US" altLang="ko-KR" sz="1000" dirty="0" smtClean="0"/>
              <a:t>.</a:t>
            </a:r>
          </a:p>
          <a:p>
            <a:r>
              <a:rPr lang="en-US" altLang="ko-KR" sz="1000" dirty="0" smtClean="0"/>
              <a:t>A</a:t>
            </a:r>
            <a:r>
              <a:rPr lang="ko-KR" altLang="en-US" sz="1000" dirty="0" smtClean="0"/>
              <a:t>행렬 랭크는 더 큰 값을 가지지 못한다</a:t>
            </a:r>
            <a:r>
              <a:rPr lang="en-US" altLang="ko-KR" sz="1000" dirty="0" smtClean="0"/>
              <a:t>.</a:t>
            </a:r>
            <a:endParaRPr lang="ko-KR" altLang="en-US" sz="1000" dirty="0"/>
          </a:p>
        </p:txBody>
      </p:sp>
      <p:sp>
        <p:nvSpPr>
          <p:cNvPr id="5" name="TextBox 4"/>
          <p:cNvSpPr txBox="1"/>
          <p:nvPr/>
        </p:nvSpPr>
        <p:spPr>
          <a:xfrm>
            <a:off x="4386021" y="3548980"/>
            <a:ext cx="712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err="1" smtClean="0"/>
              <a:t>선형독립</a:t>
            </a:r>
            <a:endParaRPr lang="ko-KR" altLang="en-US" sz="1000" dirty="0"/>
          </a:p>
        </p:txBody>
      </p:sp>
      <p:sp>
        <p:nvSpPr>
          <p:cNvPr id="13" name="TextBox 12"/>
          <p:cNvSpPr txBox="1"/>
          <p:nvPr/>
        </p:nvSpPr>
        <p:spPr>
          <a:xfrm>
            <a:off x="5055140" y="3560384"/>
            <a:ext cx="712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smtClean="0"/>
              <a:t>선형종속</a:t>
            </a:r>
            <a:endParaRPr lang="ko-KR" altLang="en-US" sz="1000" dirty="0"/>
          </a:p>
        </p:txBody>
      </p:sp>
      <p:sp>
        <p:nvSpPr>
          <p:cNvPr id="17" name="TextBox 16"/>
          <p:cNvSpPr txBox="1"/>
          <p:nvPr/>
        </p:nvSpPr>
        <p:spPr>
          <a:xfrm>
            <a:off x="5791048" y="3546875"/>
            <a:ext cx="712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err="1" smtClean="0"/>
              <a:t>선형독립</a:t>
            </a:r>
            <a:endParaRPr lang="ko-KR" altLang="en-US" sz="1000" dirty="0"/>
          </a:p>
        </p:txBody>
      </p:sp>
      <p:sp>
        <p:nvSpPr>
          <p:cNvPr id="6" name="TextBox 5"/>
          <p:cNvSpPr txBox="1"/>
          <p:nvPr/>
        </p:nvSpPr>
        <p:spPr>
          <a:xfrm>
            <a:off x="7905103" y="3143675"/>
            <a:ext cx="13638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행렬식 구하는 함수</a:t>
            </a:r>
            <a:endParaRPr lang="ko-KR" altLang="en-US" sz="1000" dirty="0"/>
          </a:p>
        </p:txBody>
      </p:sp>
      <p:sp>
        <p:nvSpPr>
          <p:cNvPr id="18" name="TextBox 17"/>
          <p:cNvSpPr txBox="1"/>
          <p:nvPr/>
        </p:nvSpPr>
        <p:spPr>
          <a:xfrm>
            <a:off x="7000970" y="4269661"/>
            <a:ext cx="13638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두번째 행이 </a:t>
            </a:r>
            <a:r>
              <a:rPr lang="ko-KR" altLang="en-US" sz="1000" dirty="0" err="1" smtClean="0"/>
              <a:t>선형종속</a:t>
            </a:r>
            <a:endParaRPr lang="ko-KR" altLang="en-US" sz="1000" dirty="0"/>
          </a:p>
        </p:txBody>
      </p:sp>
      <p:sp>
        <p:nvSpPr>
          <p:cNvPr id="19" name="TextBox 18"/>
          <p:cNvSpPr txBox="1"/>
          <p:nvPr/>
        </p:nvSpPr>
        <p:spPr>
          <a:xfrm>
            <a:off x="8587028" y="5207652"/>
            <a:ext cx="31711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0</a:t>
            </a:r>
            <a:r>
              <a:rPr lang="ko-KR" altLang="en-US" sz="1000" dirty="0" smtClean="0"/>
              <a:t>이 아니라는 의미는</a:t>
            </a:r>
            <a:endParaRPr lang="en-US" altLang="ko-KR" sz="1000" dirty="0" smtClean="0"/>
          </a:p>
          <a:p>
            <a:r>
              <a:rPr lang="ko-KR" altLang="en-US" sz="1000" dirty="0" smtClean="0"/>
              <a:t>모든 벡터를 조합해서 다른 벡터를 만들 수 없다는 뜻</a:t>
            </a:r>
            <a:endParaRPr lang="ko-KR" altLang="en-US" sz="1000" dirty="0"/>
          </a:p>
        </p:txBody>
      </p:sp>
      <p:sp>
        <p:nvSpPr>
          <p:cNvPr id="20" name="TextBox 19"/>
          <p:cNvSpPr txBox="1"/>
          <p:nvPr/>
        </p:nvSpPr>
        <p:spPr>
          <a:xfrm>
            <a:off x="8808771" y="5982808"/>
            <a:ext cx="13638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행렬 전치</a:t>
            </a:r>
            <a:endParaRPr lang="ko-KR" altLang="en-US" sz="1000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7"/>
          <a:srcRect l="29208" t="39650" r="53272" b="29139"/>
          <a:stretch/>
        </p:blipFill>
        <p:spPr>
          <a:xfrm>
            <a:off x="9760153" y="5698989"/>
            <a:ext cx="824936" cy="836475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9677971" y="2990032"/>
            <a:ext cx="20155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err="1" smtClean="0"/>
              <a:t>역행렬이</a:t>
            </a:r>
            <a:r>
              <a:rPr lang="ko-KR" altLang="en-US" sz="1000" dirty="0" smtClean="0"/>
              <a:t> 존재하는지 여부 확인하는 방법</a:t>
            </a:r>
            <a:endParaRPr lang="en-US" altLang="ko-KR" sz="1000" dirty="0" smtClean="0"/>
          </a:p>
          <a:p>
            <a:r>
              <a:rPr lang="en-US" altLang="ko-KR" sz="1000" dirty="0" smtClean="0"/>
              <a:t>0</a:t>
            </a:r>
            <a:r>
              <a:rPr lang="ko-KR" altLang="en-US" sz="1000" dirty="0" smtClean="0"/>
              <a:t>이면 </a:t>
            </a:r>
            <a:r>
              <a:rPr lang="ko-KR" altLang="en-US" sz="1000" dirty="0" err="1" smtClean="0"/>
              <a:t>역행렬</a:t>
            </a:r>
            <a:r>
              <a:rPr lang="ko-KR" altLang="en-US" sz="1000" dirty="0" smtClean="0"/>
              <a:t> 존재하지 않음</a:t>
            </a:r>
            <a:endParaRPr lang="en-US" altLang="ko-KR" sz="1000" dirty="0" smtClean="0"/>
          </a:p>
          <a:p>
            <a:r>
              <a:rPr lang="en-US" altLang="ko-KR" sz="1000" dirty="0" smtClean="0"/>
              <a:t>0</a:t>
            </a:r>
            <a:r>
              <a:rPr lang="ko-KR" altLang="en-US" sz="1000" dirty="0" smtClean="0"/>
              <a:t>이 아니면 </a:t>
            </a:r>
            <a:r>
              <a:rPr lang="ko-KR" altLang="en-US" sz="1000" dirty="0" err="1" smtClean="0"/>
              <a:t>역행렬이</a:t>
            </a:r>
            <a:r>
              <a:rPr lang="ko-KR" altLang="en-US" sz="1000" dirty="0" smtClean="0"/>
              <a:t> 존재</a:t>
            </a:r>
            <a:endParaRPr lang="en-US" altLang="ko-KR" sz="1000" dirty="0" smtClean="0"/>
          </a:p>
          <a:p>
            <a:endParaRPr lang="en-US" altLang="ko-KR" sz="1000" dirty="0" smtClean="0"/>
          </a:p>
          <a:p>
            <a:r>
              <a:rPr lang="en-US" altLang="ko-KR" sz="1000" dirty="0" smtClean="0"/>
              <a:t>*</a:t>
            </a:r>
            <a:r>
              <a:rPr lang="ko-KR" altLang="en-US" sz="1000" dirty="0" err="1" smtClean="0"/>
              <a:t>역행렬이란</a:t>
            </a:r>
            <a:r>
              <a:rPr lang="ko-KR" altLang="en-US" sz="1000" dirty="0" smtClean="0"/>
              <a:t> 원래 행렬과 곱했을 때</a:t>
            </a:r>
            <a:r>
              <a:rPr lang="en-US" altLang="ko-KR" sz="1000" dirty="0" smtClean="0"/>
              <a:t>, </a:t>
            </a:r>
            <a:r>
              <a:rPr lang="ko-KR" altLang="en-US" sz="1000" dirty="0" smtClean="0"/>
              <a:t>단위 행렬이 되는 행렬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632594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ECB2726-1274-4BBD-9287-0DFA0195BED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181138" y="2400831"/>
            <a:ext cx="9129990" cy="1953455"/>
          </a:xfrm>
        </p:spPr>
        <p:txBody>
          <a:bodyPr/>
          <a:lstStyle/>
          <a:p>
            <a:r>
              <a:rPr lang="ko-KR" altLang="en-US" sz="5400" dirty="0">
                <a:latin typeface="HY각헤드라인B" panose="02030600000101010101" pitchFamily="18" charset="-127"/>
                <a:ea typeface="HY각헤드라인B" panose="02030600000101010101" pitchFamily="18" charset="-127"/>
              </a:rPr>
              <a:t>스칼라와 벡터 알아보기</a:t>
            </a:r>
          </a:p>
        </p:txBody>
      </p:sp>
    </p:spTree>
    <p:extLst>
      <p:ext uri="{BB962C8B-B14F-4D97-AF65-F5344CB8AC3E}">
        <p14:creationId xmlns:p14="http://schemas.microsoft.com/office/powerpoint/2010/main" val="33396213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4294967295"/>
          </p:nvPr>
        </p:nvSpPr>
        <p:spPr>
          <a:xfrm>
            <a:off x="868680" y="1933172"/>
            <a:ext cx="10597895" cy="795609"/>
          </a:xfrm>
          <a:prstGeom prst="rect">
            <a:avLst/>
          </a:prstGeom>
        </p:spPr>
        <p:txBody>
          <a:bodyPr/>
          <a:lstStyle/>
          <a:p>
            <a:pPr marL="422041" indent="-422041">
              <a:buFont typeface="Arial" panose="020B0604020202020204" pitchFamily="34" charset="0"/>
              <a:buChar char="•"/>
            </a:pPr>
            <a:r>
              <a:rPr lang="ko-KR" altLang="en-US" sz="2000" dirty="0" smtClean="0"/>
              <a:t>차원을 다른 표현으로 축</a:t>
            </a:r>
            <a:r>
              <a:rPr lang="en-US" altLang="ko-KR" sz="2000" dirty="0" smtClean="0"/>
              <a:t>(axis)</a:t>
            </a:r>
            <a:r>
              <a:rPr lang="ko-KR" altLang="en-US" sz="2000" dirty="0" smtClean="0"/>
              <a:t>이라고 합니다</a:t>
            </a:r>
            <a:r>
              <a:rPr lang="en-US" altLang="ko-KR" sz="2000" dirty="0" smtClean="0"/>
              <a:t>.</a:t>
            </a:r>
          </a:p>
          <a:p>
            <a:pPr marL="422041" indent="-422041">
              <a:buFont typeface="Arial" panose="020B0604020202020204" pitchFamily="34" charset="0"/>
              <a:buChar char="•"/>
            </a:pPr>
            <a:r>
              <a:rPr lang="ko-KR" altLang="en-US" sz="2000" dirty="0" smtClean="0"/>
              <a:t>행렬은 </a:t>
            </a:r>
            <a:r>
              <a:rPr lang="ko-KR" altLang="en-US" sz="2000" dirty="0"/>
              <a:t>두 개의 축을 가지므로 내부의 원소를 축</a:t>
            </a:r>
            <a:r>
              <a:rPr lang="en-US" altLang="ko-KR" sz="2000" dirty="0"/>
              <a:t>(axis)</a:t>
            </a:r>
            <a:r>
              <a:rPr lang="ko-KR" altLang="en-US" sz="2000" dirty="0"/>
              <a:t>위로 계산이 가능합니다</a:t>
            </a:r>
            <a:r>
              <a:rPr lang="en-US" altLang="ko-KR" sz="2000" dirty="0"/>
              <a:t>.</a:t>
            </a:r>
          </a:p>
          <a:p>
            <a:pPr marL="422041" indent="-422041">
              <a:buFont typeface="Arial" panose="020B0604020202020204" pitchFamily="34" charset="0"/>
              <a:buChar char="•"/>
            </a:pPr>
            <a:endParaRPr lang="en-US" altLang="ko-KR" sz="2000" dirty="0"/>
          </a:p>
        </p:txBody>
      </p:sp>
      <p:sp>
        <p:nvSpPr>
          <p:cNvPr id="8" name="텍스트 개체 틀 3">
            <a:extLst>
              <a:ext uri="{FF2B5EF4-FFF2-40B4-BE49-F238E27FC236}">
                <a16:creationId xmlns:a16="http://schemas.microsoft.com/office/drawing/2014/main" id="{966BACD5-AFB9-4123-BE71-683A4C0A524E}"/>
              </a:ext>
            </a:extLst>
          </p:cNvPr>
          <p:cNvSpPr txBox="1">
            <a:spLocks/>
          </p:cNvSpPr>
          <p:nvPr/>
        </p:nvSpPr>
        <p:spPr>
          <a:xfrm>
            <a:off x="1289013" y="1316368"/>
            <a:ext cx="6966963" cy="4146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축 알아보기 </a:t>
            </a:r>
            <a:r>
              <a:rPr lang="en-US" altLang="ko-KR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50B7DC1-2155-4F05-A5A7-C2EA3A70DE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0299" y="3014852"/>
            <a:ext cx="2009775" cy="192405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22F1A92-8E37-4DA5-AAEB-2BD1E7E5D6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8893" y="3014852"/>
            <a:ext cx="1924050" cy="187642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E3BD8D3-01D6-499C-A8F3-260301FF2C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3980" y="3976877"/>
            <a:ext cx="2495550" cy="100012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23B16AC5-4892-4072-A51C-18FADB2291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66511" y="5184444"/>
            <a:ext cx="1657350" cy="714375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800A759C-165F-4B19-8AC8-D55AC9ACF9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54885" y="5184444"/>
            <a:ext cx="1657350" cy="847725"/>
          </a:xfrm>
          <a:prstGeom prst="rect">
            <a:avLst/>
          </a:prstGeom>
        </p:spPr>
      </p:pic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372686"/>
              </p:ext>
            </p:extLst>
          </p:nvPr>
        </p:nvGraphicFramePr>
        <p:xfrm>
          <a:off x="6586427" y="5090242"/>
          <a:ext cx="1284638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2319">
                  <a:extLst>
                    <a:ext uri="{9D8B030D-6E8A-4147-A177-3AD203B41FA5}">
                      <a16:colId xmlns:a16="http://schemas.microsoft.com/office/drawing/2014/main" val="1154010489"/>
                    </a:ext>
                  </a:extLst>
                </a:gridCol>
                <a:gridCol w="642319">
                  <a:extLst>
                    <a:ext uri="{9D8B030D-6E8A-4147-A177-3AD203B41FA5}">
                      <a16:colId xmlns:a16="http://schemas.microsoft.com/office/drawing/2014/main" val="9283573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41312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69362515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169763" y="4476939"/>
            <a:ext cx="14568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총 원소 합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925858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4294967295"/>
          </p:nvPr>
        </p:nvSpPr>
        <p:spPr>
          <a:xfrm>
            <a:off x="868680" y="1933172"/>
            <a:ext cx="10597895" cy="795609"/>
          </a:xfrm>
          <a:prstGeom prst="rect">
            <a:avLst/>
          </a:prstGeom>
        </p:spPr>
        <p:txBody>
          <a:bodyPr/>
          <a:lstStyle/>
          <a:p>
            <a:pPr marL="422041" indent="-422041">
              <a:buFont typeface="Arial" panose="020B0604020202020204" pitchFamily="34" charset="0"/>
              <a:buChar char="•"/>
            </a:pPr>
            <a:r>
              <a:rPr lang="en-US" altLang="ko-KR" sz="2000" dirty="0"/>
              <a:t>3</a:t>
            </a:r>
            <a:r>
              <a:rPr lang="ko-KR" altLang="en-US" sz="2000" dirty="0"/>
              <a:t>차원 텐서</a:t>
            </a:r>
            <a:r>
              <a:rPr lang="en-US" altLang="ko-KR" sz="2000" dirty="0"/>
              <a:t>(</a:t>
            </a:r>
            <a:r>
              <a:rPr lang="ko-KR" altLang="en-US" sz="2000" dirty="0"/>
              <a:t>배열</a:t>
            </a:r>
            <a:r>
              <a:rPr lang="en-US" altLang="ko-KR" sz="2000" dirty="0"/>
              <a:t>)</a:t>
            </a:r>
            <a:r>
              <a:rPr lang="ko-KR" altLang="en-US" sz="2000" dirty="0"/>
              <a:t>도 축에 따른 계산이 가능합니다</a:t>
            </a:r>
            <a:r>
              <a:rPr lang="en-US" altLang="ko-KR" sz="2000" dirty="0"/>
              <a:t>. </a:t>
            </a:r>
          </a:p>
          <a:p>
            <a:pPr marL="422041" indent="-422041">
              <a:buFont typeface="Arial" panose="020B0604020202020204" pitchFamily="34" charset="0"/>
              <a:buChar char="•"/>
            </a:pPr>
            <a:endParaRPr lang="en-US" altLang="ko-KR" sz="2000" dirty="0"/>
          </a:p>
        </p:txBody>
      </p:sp>
      <p:sp>
        <p:nvSpPr>
          <p:cNvPr id="8" name="텍스트 개체 틀 3">
            <a:extLst>
              <a:ext uri="{FF2B5EF4-FFF2-40B4-BE49-F238E27FC236}">
                <a16:creationId xmlns:a16="http://schemas.microsoft.com/office/drawing/2014/main" id="{966BACD5-AFB9-4123-BE71-683A4C0A524E}"/>
              </a:ext>
            </a:extLst>
          </p:cNvPr>
          <p:cNvSpPr txBox="1">
            <a:spLocks/>
          </p:cNvSpPr>
          <p:nvPr/>
        </p:nvSpPr>
        <p:spPr>
          <a:xfrm>
            <a:off x="1289013" y="1316368"/>
            <a:ext cx="6966963" cy="4146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축 알아보기 </a:t>
            </a:r>
            <a:r>
              <a:rPr lang="en-US" altLang="ko-KR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5018540-04CB-4AC4-AF49-489DCDEB96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3281" y="2553987"/>
            <a:ext cx="1841924" cy="177478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E2C1C01-A703-4F69-9F83-495CE09DF9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9933" y="2715193"/>
            <a:ext cx="2089699" cy="145058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251C36D-87F1-4528-95E9-1DE52E61EB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7627" y="3546528"/>
            <a:ext cx="1809750" cy="17907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09CE0F5-067B-4014-A183-D960BBECA4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09799" y="3382317"/>
            <a:ext cx="2073430" cy="89535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3A14455-9E59-4274-94AD-0DB6F4E33A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09799" y="4384108"/>
            <a:ext cx="1988053" cy="92392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5C1098F9-0098-404A-B6C1-CC922D814E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09799" y="5331690"/>
            <a:ext cx="2146610" cy="94297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1F1B47B-5BB7-4D00-BC3F-C4D5FC0883D7}"/>
              </a:ext>
            </a:extLst>
          </p:cNvPr>
          <p:cNvSpPr txBox="1"/>
          <p:nvPr/>
        </p:nvSpPr>
        <p:spPr>
          <a:xfrm>
            <a:off x="6371984" y="3098853"/>
            <a:ext cx="12906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u="sng" dirty="0"/>
              <a:t>축에 따른 검색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FE3A1C7-A746-40F5-AF34-E808FABD497E}"/>
              </a:ext>
            </a:extLst>
          </p:cNvPr>
          <p:cNvSpPr txBox="1"/>
          <p:nvPr/>
        </p:nvSpPr>
        <p:spPr>
          <a:xfrm>
            <a:off x="9101170" y="3031891"/>
            <a:ext cx="12906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u="sng" dirty="0"/>
              <a:t>축에 따른 계산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8"/>
          <a:srcRect l="21915" t="51114" r="45861" b="28221"/>
          <a:stretch/>
        </p:blipFill>
        <p:spPr>
          <a:xfrm>
            <a:off x="868680" y="4455763"/>
            <a:ext cx="5166804" cy="188598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626285" y="3620457"/>
            <a:ext cx="43762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 smtClean="0"/>
              <a:t>1, 5</a:t>
            </a:r>
            <a:endParaRPr lang="ko-KR" altLang="en-US" sz="900" dirty="0"/>
          </a:p>
        </p:txBody>
      </p:sp>
      <p:sp>
        <p:nvSpPr>
          <p:cNvPr id="14" name="TextBox 13"/>
          <p:cNvSpPr txBox="1"/>
          <p:nvPr/>
        </p:nvSpPr>
        <p:spPr>
          <a:xfrm>
            <a:off x="10063911" y="3612000"/>
            <a:ext cx="43762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 smtClean="0"/>
              <a:t>2, 6</a:t>
            </a:r>
            <a:endParaRPr lang="ko-KR" altLang="en-US" sz="900" dirty="0"/>
          </a:p>
        </p:txBody>
      </p:sp>
      <p:sp>
        <p:nvSpPr>
          <p:cNvPr id="15" name="TextBox 14"/>
          <p:cNvSpPr txBox="1"/>
          <p:nvPr/>
        </p:nvSpPr>
        <p:spPr>
          <a:xfrm>
            <a:off x="9626285" y="4038852"/>
            <a:ext cx="43762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 smtClean="0"/>
              <a:t>3, 7</a:t>
            </a:r>
            <a:endParaRPr lang="ko-KR" altLang="en-US" sz="900" dirty="0"/>
          </a:p>
        </p:txBody>
      </p:sp>
      <p:sp>
        <p:nvSpPr>
          <p:cNvPr id="17" name="TextBox 16"/>
          <p:cNvSpPr txBox="1"/>
          <p:nvPr/>
        </p:nvSpPr>
        <p:spPr>
          <a:xfrm>
            <a:off x="10022927" y="4021606"/>
            <a:ext cx="43762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 smtClean="0"/>
              <a:t>4, 8</a:t>
            </a:r>
            <a:endParaRPr lang="ko-KR" altLang="en-US" sz="900" dirty="0"/>
          </a:p>
        </p:txBody>
      </p:sp>
      <p:sp>
        <p:nvSpPr>
          <p:cNvPr id="18" name="TextBox 17"/>
          <p:cNvSpPr txBox="1"/>
          <p:nvPr/>
        </p:nvSpPr>
        <p:spPr>
          <a:xfrm>
            <a:off x="9620721" y="4620867"/>
            <a:ext cx="43762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 smtClean="0"/>
              <a:t>1, 3</a:t>
            </a:r>
            <a:endParaRPr lang="ko-KR" altLang="en-US" sz="900" dirty="0"/>
          </a:p>
        </p:txBody>
      </p:sp>
      <p:sp>
        <p:nvSpPr>
          <p:cNvPr id="20" name="TextBox 19"/>
          <p:cNvSpPr txBox="1"/>
          <p:nvPr/>
        </p:nvSpPr>
        <p:spPr>
          <a:xfrm>
            <a:off x="10058347" y="4612410"/>
            <a:ext cx="43762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 smtClean="0"/>
              <a:t>2, 4</a:t>
            </a:r>
            <a:endParaRPr lang="ko-KR" altLang="en-US" sz="900" dirty="0"/>
          </a:p>
        </p:txBody>
      </p:sp>
      <p:sp>
        <p:nvSpPr>
          <p:cNvPr id="22" name="TextBox 21"/>
          <p:cNvSpPr txBox="1"/>
          <p:nvPr/>
        </p:nvSpPr>
        <p:spPr>
          <a:xfrm>
            <a:off x="9620721" y="5039262"/>
            <a:ext cx="43762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 smtClean="0"/>
              <a:t>5, 7</a:t>
            </a:r>
            <a:endParaRPr lang="ko-KR" altLang="en-US" sz="900" dirty="0"/>
          </a:p>
        </p:txBody>
      </p:sp>
      <p:sp>
        <p:nvSpPr>
          <p:cNvPr id="24" name="TextBox 23"/>
          <p:cNvSpPr txBox="1"/>
          <p:nvPr/>
        </p:nvSpPr>
        <p:spPr>
          <a:xfrm>
            <a:off x="10017363" y="5022016"/>
            <a:ext cx="43762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/>
              <a:t>6</a:t>
            </a:r>
            <a:r>
              <a:rPr lang="en-US" altLang="ko-KR" sz="900" dirty="0" smtClean="0"/>
              <a:t>, 8</a:t>
            </a:r>
            <a:endParaRPr lang="ko-KR" altLang="en-US" sz="900" dirty="0"/>
          </a:p>
        </p:txBody>
      </p:sp>
      <p:sp>
        <p:nvSpPr>
          <p:cNvPr id="25" name="TextBox 24"/>
          <p:cNvSpPr txBox="1"/>
          <p:nvPr/>
        </p:nvSpPr>
        <p:spPr>
          <a:xfrm>
            <a:off x="9624103" y="5605510"/>
            <a:ext cx="43762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 smtClean="0"/>
              <a:t>1, 2</a:t>
            </a:r>
            <a:endParaRPr lang="ko-KR" altLang="en-US" sz="900" dirty="0"/>
          </a:p>
        </p:txBody>
      </p:sp>
      <p:sp>
        <p:nvSpPr>
          <p:cNvPr id="26" name="TextBox 25"/>
          <p:cNvSpPr txBox="1"/>
          <p:nvPr/>
        </p:nvSpPr>
        <p:spPr>
          <a:xfrm>
            <a:off x="10061729" y="5597053"/>
            <a:ext cx="43762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/>
              <a:t>3</a:t>
            </a:r>
            <a:r>
              <a:rPr lang="en-US" altLang="ko-KR" sz="900" dirty="0" smtClean="0"/>
              <a:t>, </a:t>
            </a:r>
            <a:r>
              <a:rPr lang="en-US" altLang="ko-KR" sz="900" dirty="0"/>
              <a:t>4</a:t>
            </a:r>
            <a:endParaRPr lang="ko-KR" altLang="en-US" sz="900" dirty="0"/>
          </a:p>
        </p:txBody>
      </p:sp>
      <p:sp>
        <p:nvSpPr>
          <p:cNvPr id="27" name="TextBox 26"/>
          <p:cNvSpPr txBox="1"/>
          <p:nvPr/>
        </p:nvSpPr>
        <p:spPr>
          <a:xfrm>
            <a:off x="9624103" y="6023905"/>
            <a:ext cx="43762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 smtClean="0"/>
              <a:t>5, </a:t>
            </a:r>
            <a:r>
              <a:rPr lang="en-US" altLang="ko-KR" sz="900" dirty="0"/>
              <a:t>6</a:t>
            </a:r>
            <a:endParaRPr lang="ko-KR" altLang="en-US" sz="900" dirty="0"/>
          </a:p>
        </p:txBody>
      </p:sp>
      <p:sp>
        <p:nvSpPr>
          <p:cNvPr id="28" name="TextBox 27"/>
          <p:cNvSpPr txBox="1"/>
          <p:nvPr/>
        </p:nvSpPr>
        <p:spPr>
          <a:xfrm>
            <a:off x="10020745" y="6006659"/>
            <a:ext cx="43762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/>
              <a:t>7</a:t>
            </a:r>
            <a:r>
              <a:rPr lang="en-US" altLang="ko-KR" sz="900" dirty="0" smtClean="0"/>
              <a:t>, 8</a:t>
            </a:r>
            <a:endParaRPr lang="ko-KR" altLang="en-US" sz="900" dirty="0"/>
          </a:p>
        </p:txBody>
      </p:sp>
      <p:sp>
        <p:nvSpPr>
          <p:cNvPr id="29" name="TextBox 28"/>
          <p:cNvSpPr txBox="1"/>
          <p:nvPr/>
        </p:nvSpPr>
        <p:spPr>
          <a:xfrm>
            <a:off x="1717156" y="3193474"/>
            <a:ext cx="5843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 smtClean="0"/>
              <a:t>축 </a:t>
            </a:r>
            <a:r>
              <a:rPr lang="ko-KR" altLang="en-US" sz="900" smtClean="0"/>
              <a:t>수 </a:t>
            </a:r>
            <a:r>
              <a:rPr lang="en-US" altLang="ko-KR" sz="900" dirty="0" smtClean="0"/>
              <a:t>(</a:t>
            </a:r>
            <a:r>
              <a:rPr lang="ko-KR" altLang="en-US" sz="900" dirty="0" err="1" smtClean="0"/>
              <a:t>차원수</a:t>
            </a:r>
            <a:r>
              <a:rPr lang="en-US" altLang="ko-KR" sz="900" dirty="0" smtClean="0"/>
              <a:t>)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21043512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4294967295"/>
          </p:nvPr>
        </p:nvSpPr>
        <p:spPr>
          <a:xfrm>
            <a:off x="868680" y="1933172"/>
            <a:ext cx="10597895" cy="795609"/>
          </a:xfrm>
          <a:prstGeom prst="rect">
            <a:avLst/>
          </a:prstGeom>
        </p:spPr>
        <p:txBody>
          <a:bodyPr/>
          <a:lstStyle/>
          <a:p>
            <a:pPr marL="422041" indent="-422041">
              <a:buFont typeface="Arial" panose="020B0604020202020204" pitchFamily="34" charset="0"/>
              <a:buChar char="•"/>
            </a:pPr>
            <a:r>
              <a:rPr lang="ko-KR" altLang="en-US" sz="2000" dirty="0"/>
              <a:t>축을 기준으로 배열의 차원을 확대 및 축소를 함수나 메소드로 처리합니다</a:t>
            </a:r>
            <a:r>
              <a:rPr lang="en-US" altLang="ko-KR" sz="2000" dirty="0"/>
              <a:t>.  </a:t>
            </a:r>
          </a:p>
          <a:p>
            <a:pPr marL="422041" indent="-422041">
              <a:buFont typeface="Arial" panose="020B0604020202020204" pitchFamily="34" charset="0"/>
              <a:buChar char="•"/>
            </a:pPr>
            <a:endParaRPr lang="en-US" altLang="ko-KR" sz="2000" dirty="0"/>
          </a:p>
        </p:txBody>
      </p:sp>
      <p:sp>
        <p:nvSpPr>
          <p:cNvPr id="8" name="텍스트 개체 틀 3">
            <a:extLst>
              <a:ext uri="{FF2B5EF4-FFF2-40B4-BE49-F238E27FC236}">
                <a16:creationId xmlns:a16="http://schemas.microsoft.com/office/drawing/2014/main" id="{966BACD5-AFB9-4123-BE71-683A4C0A524E}"/>
              </a:ext>
            </a:extLst>
          </p:cNvPr>
          <p:cNvSpPr txBox="1">
            <a:spLocks/>
          </p:cNvSpPr>
          <p:nvPr/>
        </p:nvSpPr>
        <p:spPr>
          <a:xfrm>
            <a:off x="1289013" y="1316368"/>
            <a:ext cx="6966963" cy="4146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확장 및 축소하기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B209257-EF04-43B4-8196-C174A82B94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2517" y="2824162"/>
            <a:ext cx="2351342" cy="1143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35E5849-97EB-4175-B6DA-F63038B6A1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6533" y="2728781"/>
            <a:ext cx="2724150" cy="132397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A80B936-6363-4F98-BD24-A8E3C7F3B3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9879" y="2725987"/>
            <a:ext cx="2857500" cy="1209675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296201B8-1A83-4BF5-A84C-CCFDCA5EB36C}"/>
              </a:ext>
            </a:extLst>
          </p:cNvPr>
          <p:cNvSpPr/>
          <p:nvPr/>
        </p:nvSpPr>
        <p:spPr>
          <a:xfrm>
            <a:off x="786384" y="2728781"/>
            <a:ext cx="813816" cy="12096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차원확장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ADDF1EF-0E8A-4A01-998D-52BA27597889}"/>
              </a:ext>
            </a:extLst>
          </p:cNvPr>
          <p:cNvSpPr/>
          <p:nvPr/>
        </p:nvSpPr>
        <p:spPr>
          <a:xfrm>
            <a:off x="786384" y="4490525"/>
            <a:ext cx="813816" cy="12096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차원</a:t>
            </a:r>
            <a:endParaRPr lang="en-US" altLang="ko-KR" dirty="0"/>
          </a:p>
          <a:p>
            <a:pPr algn="ctr"/>
            <a:r>
              <a:rPr lang="ko-KR" altLang="en-US" dirty="0"/>
              <a:t>축소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246DF7A9-99D5-4ED2-BBC6-E8D7E5C3DA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92517" y="4490525"/>
            <a:ext cx="3533775" cy="133350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71828B4C-6350-4A65-AB67-E09E6A9079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11621" y="4181369"/>
            <a:ext cx="3038475" cy="13716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866109" y="2725987"/>
            <a:ext cx="12243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축 추가 함수</a:t>
            </a:r>
            <a:endParaRPr lang="ko-KR" altLang="en-US" sz="1000" dirty="0"/>
          </a:p>
        </p:txBody>
      </p:sp>
      <p:sp>
        <p:nvSpPr>
          <p:cNvPr id="13" name="TextBox 12"/>
          <p:cNvSpPr txBox="1"/>
          <p:nvPr/>
        </p:nvSpPr>
        <p:spPr>
          <a:xfrm>
            <a:off x="9150095" y="4181369"/>
            <a:ext cx="22489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새로운 배열을 만들어서 반환하므로 원본 배열의 사본 생성</a:t>
            </a:r>
            <a:endParaRPr lang="ko-KR" altLang="en-US" sz="1000" dirty="0"/>
          </a:p>
        </p:txBody>
      </p:sp>
      <p:sp>
        <p:nvSpPr>
          <p:cNvPr id="16" name="TextBox 15"/>
          <p:cNvSpPr txBox="1"/>
          <p:nvPr/>
        </p:nvSpPr>
        <p:spPr>
          <a:xfrm>
            <a:off x="10027611" y="2734339"/>
            <a:ext cx="12243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수직방향</a:t>
            </a:r>
            <a:endParaRPr lang="ko-KR" altLang="en-US" sz="1000" dirty="0"/>
          </a:p>
        </p:txBody>
      </p:sp>
      <p:sp>
        <p:nvSpPr>
          <p:cNvPr id="17" name="TextBox 16"/>
          <p:cNvSpPr txBox="1"/>
          <p:nvPr/>
        </p:nvSpPr>
        <p:spPr>
          <a:xfrm>
            <a:off x="6907488" y="2739897"/>
            <a:ext cx="12243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수평방향</a:t>
            </a:r>
            <a:endParaRPr lang="ko-KR" altLang="en-US" sz="1000" dirty="0"/>
          </a:p>
        </p:txBody>
      </p:sp>
      <p:sp>
        <p:nvSpPr>
          <p:cNvPr id="19" name="TextBox 18"/>
          <p:cNvSpPr txBox="1"/>
          <p:nvPr/>
        </p:nvSpPr>
        <p:spPr>
          <a:xfrm>
            <a:off x="9150096" y="4867169"/>
            <a:ext cx="22489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원본 배열의 뷰를 제공해서 실제 원본 배열과 동일</a:t>
            </a:r>
            <a:endParaRPr lang="ko-KR" altLang="en-US" sz="10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7"/>
          <a:srcRect l="16213" t="58531" r="66879" b="25756"/>
          <a:stretch/>
        </p:blipFill>
        <p:spPr>
          <a:xfrm>
            <a:off x="7179847" y="5436096"/>
            <a:ext cx="2000063" cy="1058005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9217668" y="5535481"/>
            <a:ext cx="22489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원본 배열과 공유 유무 확인 함수</a:t>
            </a:r>
            <a:endParaRPr lang="en-US" altLang="ko-KR" sz="1000" dirty="0" smtClean="0"/>
          </a:p>
          <a:p>
            <a:endParaRPr lang="en-US" altLang="ko-KR" sz="1000" dirty="0" smtClean="0"/>
          </a:p>
          <a:p>
            <a:r>
              <a:rPr lang="en-US" altLang="ko-KR" sz="1000" dirty="0" smtClean="0"/>
              <a:t>ravel</a:t>
            </a:r>
            <a:r>
              <a:rPr lang="ko-KR" altLang="en-US" sz="1000" dirty="0" smtClean="0"/>
              <a:t>의 결과값은 </a:t>
            </a:r>
            <a:r>
              <a:rPr lang="en-US" altLang="ko-KR" sz="1000" dirty="0" smtClean="0"/>
              <a:t>True</a:t>
            </a:r>
            <a:r>
              <a:rPr lang="ko-KR" altLang="en-US" sz="1000" dirty="0" smtClean="0"/>
              <a:t>로 동일한 데이터를 공유하고 있습니다</a:t>
            </a:r>
            <a:r>
              <a:rPr lang="en-US" altLang="ko-KR" sz="1000" dirty="0" smtClean="0"/>
              <a:t>.</a:t>
            </a:r>
            <a:endParaRPr lang="en-US" altLang="ko-KR" sz="1000" dirty="0"/>
          </a:p>
        </p:txBody>
      </p:sp>
      <p:sp>
        <p:nvSpPr>
          <p:cNvPr id="21" name="TextBox 20"/>
          <p:cNvSpPr txBox="1"/>
          <p:nvPr/>
        </p:nvSpPr>
        <p:spPr>
          <a:xfrm>
            <a:off x="6145745" y="4006734"/>
            <a:ext cx="22489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 smtClean="0"/>
              <a:t>1</a:t>
            </a:r>
            <a:r>
              <a:rPr lang="ko-KR" altLang="en-US" sz="1000" dirty="0" smtClean="0"/>
              <a:t>차원 배열 반환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091700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ECB2726-1274-4BBD-9287-0DFA0195BED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181138" y="2400831"/>
            <a:ext cx="9129990" cy="1953455"/>
          </a:xfrm>
        </p:spPr>
        <p:txBody>
          <a:bodyPr/>
          <a:lstStyle/>
          <a:p>
            <a:r>
              <a:rPr lang="ko-KR" altLang="en-US" sz="5400" dirty="0">
                <a:latin typeface="HY각헤드라인B" panose="02030600000101010101" pitchFamily="18" charset="-127"/>
                <a:ea typeface="HY각헤드라인B" panose="02030600000101010101" pitchFamily="18" charset="-127"/>
              </a:rPr>
              <a:t>행렬</a:t>
            </a:r>
            <a:r>
              <a:rPr lang="en-US" altLang="ko-KR" sz="5400" dirty="0">
                <a:latin typeface="HY각헤드라인B" panose="02030600000101010101" pitchFamily="18" charset="-127"/>
                <a:ea typeface="HY각헤드라인B" panose="02030600000101010101" pitchFamily="18" charset="-127"/>
              </a:rPr>
              <a:t>(Matrix)</a:t>
            </a:r>
            <a:r>
              <a:rPr lang="ko-KR" altLang="en-US" sz="5400" dirty="0">
                <a:latin typeface="HY각헤드라인B" panose="02030600000101010101" pitchFamily="18" charset="-127"/>
                <a:ea typeface="HY각헤드라인B" panose="02030600000101010101" pitchFamily="18" charset="-127"/>
              </a:rPr>
              <a:t>종류 알아보기</a:t>
            </a:r>
          </a:p>
        </p:txBody>
      </p:sp>
    </p:spTree>
    <p:extLst>
      <p:ext uri="{BB962C8B-B14F-4D97-AF65-F5344CB8AC3E}">
        <p14:creationId xmlns:p14="http://schemas.microsoft.com/office/powerpoint/2010/main" val="22281695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4294967295"/>
          </p:nvPr>
        </p:nvSpPr>
        <p:spPr>
          <a:xfrm>
            <a:off x="868680" y="1933172"/>
            <a:ext cx="10597895" cy="795609"/>
          </a:xfrm>
          <a:prstGeom prst="rect">
            <a:avLst/>
          </a:prstGeom>
        </p:spPr>
        <p:txBody>
          <a:bodyPr/>
          <a:lstStyle/>
          <a:p>
            <a:pPr marL="422041" indent="-422041">
              <a:buFont typeface="Arial" panose="020B0604020202020204" pitchFamily="34" charset="0"/>
              <a:buChar char="•"/>
            </a:pPr>
            <a:r>
              <a:rPr lang="ko-KR" altLang="en-US" sz="2000" dirty="0"/>
              <a:t>행과 열의 길이가 같은 행렬을 말한다</a:t>
            </a:r>
            <a:r>
              <a:rPr lang="en-US" altLang="ko-KR" sz="2000" dirty="0" smtClean="0"/>
              <a:t>.</a:t>
            </a:r>
          </a:p>
          <a:p>
            <a:pPr marL="422041" indent="-422041">
              <a:buFont typeface="Arial" panose="020B0604020202020204" pitchFamily="34" charset="0"/>
              <a:buChar char="•"/>
            </a:pPr>
            <a:r>
              <a:rPr lang="ko-KR" altLang="en-US" sz="2000" dirty="0" smtClean="0"/>
              <a:t>행과 열의 동일한 인덱스에 있는 원소들은 확인하면 </a:t>
            </a:r>
            <a:r>
              <a:rPr lang="ko-KR" altLang="en-US" sz="2000" dirty="0" err="1" smtClean="0"/>
              <a:t>대각선상에</a:t>
            </a:r>
            <a:r>
              <a:rPr lang="ko-KR" altLang="en-US" sz="2000" dirty="0" smtClean="0"/>
              <a:t> 위치합니다</a:t>
            </a:r>
            <a:r>
              <a:rPr lang="en-US" altLang="ko-KR" sz="2000" dirty="0" smtClean="0"/>
              <a:t>.</a:t>
            </a:r>
          </a:p>
          <a:p>
            <a:pPr marL="422041" indent="-422041">
              <a:buFont typeface="Arial" panose="020B0604020202020204" pitchFamily="34" charset="0"/>
              <a:buChar char="•"/>
            </a:pPr>
            <a:r>
              <a:rPr lang="ko-KR" altLang="en-US" sz="2000" dirty="0" smtClean="0"/>
              <a:t>대각선의 합을 이 행렬의 궤적</a:t>
            </a:r>
            <a:r>
              <a:rPr lang="en-US" altLang="ko-KR" sz="2000" dirty="0" smtClean="0"/>
              <a:t>(trace)</a:t>
            </a:r>
            <a:r>
              <a:rPr lang="ko-KR" altLang="en-US" sz="2000" dirty="0" smtClean="0"/>
              <a:t>라고 합니다</a:t>
            </a:r>
            <a:r>
              <a:rPr lang="en-US" altLang="ko-KR" sz="2000" dirty="0" smtClean="0"/>
              <a:t>.</a:t>
            </a:r>
            <a:endParaRPr lang="en-US" altLang="ko-KR" sz="2000" dirty="0"/>
          </a:p>
        </p:txBody>
      </p:sp>
      <p:sp>
        <p:nvSpPr>
          <p:cNvPr id="8" name="텍스트 개체 틀 3">
            <a:extLst>
              <a:ext uri="{FF2B5EF4-FFF2-40B4-BE49-F238E27FC236}">
                <a16:creationId xmlns:a16="http://schemas.microsoft.com/office/drawing/2014/main" id="{966BACD5-AFB9-4123-BE71-683A4C0A524E}"/>
              </a:ext>
            </a:extLst>
          </p:cNvPr>
          <p:cNvSpPr txBox="1">
            <a:spLocks/>
          </p:cNvSpPr>
          <p:nvPr/>
        </p:nvSpPr>
        <p:spPr>
          <a:xfrm>
            <a:off x="1289013" y="1316368"/>
            <a:ext cx="6966963" cy="4146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정사각행렬</a:t>
            </a:r>
            <a:endParaRPr lang="en-US" altLang="ko-KR" sz="24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F627465-C430-4490-B282-04EE9B3A57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7212" y="3210809"/>
            <a:ext cx="1600200" cy="88582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ACC4841-7E66-458A-8B03-F7B38446E5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5226" y="3761851"/>
            <a:ext cx="2190750" cy="162877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9C57516-BA60-4F97-BF0F-B1BB476C90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8494" y="4247627"/>
            <a:ext cx="3552825" cy="203835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5A7EA23-106B-49C8-B71C-2A83FC3796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54440" y="3885677"/>
            <a:ext cx="1314450" cy="138112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9138253" y="3769600"/>
            <a:ext cx="10306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행렬 궤적 함수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7689188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4294967295"/>
          </p:nvPr>
        </p:nvSpPr>
        <p:spPr>
          <a:xfrm>
            <a:off x="868680" y="1933172"/>
            <a:ext cx="10597895" cy="795609"/>
          </a:xfrm>
          <a:prstGeom prst="rect">
            <a:avLst/>
          </a:prstGeom>
        </p:spPr>
        <p:txBody>
          <a:bodyPr/>
          <a:lstStyle/>
          <a:p>
            <a:pPr marL="422041" indent="-422041">
              <a:buFont typeface="Arial" panose="020B0604020202020204" pitchFamily="34" charset="0"/>
              <a:buChar char="•"/>
            </a:pPr>
            <a:r>
              <a:rPr lang="ko-KR" altLang="en-US" sz="2000" dirty="0" err="1" smtClean="0"/>
              <a:t>정사각행렬으로</a:t>
            </a:r>
            <a:r>
              <a:rPr lang="ko-KR" altLang="en-US" sz="2000" dirty="0" smtClean="0"/>
              <a:t> 대각선 </a:t>
            </a:r>
            <a:r>
              <a:rPr lang="ko-KR" altLang="en-US" sz="2000" dirty="0"/>
              <a:t>원소를 제외한 모든 원소가 </a:t>
            </a:r>
            <a:r>
              <a:rPr lang="en-US" altLang="ko-KR" sz="2000" dirty="0"/>
              <a:t>0</a:t>
            </a:r>
            <a:r>
              <a:rPr lang="ko-KR" altLang="en-US" sz="2000" dirty="0"/>
              <a:t>으로 </a:t>
            </a:r>
            <a:r>
              <a:rPr lang="ko-KR" altLang="en-US" sz="2000" dirty="0" smtClean="0"/>
              <a:t>구성되어 있는 </a:t>
            </a:r>
            <a:r>
              <a:rPr lang="ko-KR" altLang="en-US" sz="2000" dirty="0"/>
              <a:t>행렬을 대각행렬이라 합니다</a:t>
            </a:r>
            <a:r>
              <a:rPr lang="en-US" altLang="ko-KR" sz="2000" dirty="0" smtClean="0"/>
              <a:t>.</a:t>
            </a:r>
          </a:p>
          <a:p>
            <a:pPr marL="422041" indent="-422041">
              <a:buFont typeface="Arial" panose="020B0604020202020204" pitchFamily="34" charset="0"/>
              <a:buChar char="•"/>
            </a:pPr>
            <a:r>
              <a:rPr lang="ko-KR" altLang="en-US" sz="2000" dirty="0" smtClean="0"/>
              <a:t>이 </a:t>
            </a:r>
            <a:r>
              <a:rPr lang="ko-KR" altLang="en-US" sz="2000" dirty="0"/>
              <a:t>행렬을 수식으로 표현하면 </a:t>
            </a:r>
            <a:r>
              <a:rPr lang="en-US" altLang="ko-KR" sz="2000" dirty="0"/>
              <a:t>A</a:t>
            </a:r>
            <a:r>
              <a:rPr lang="ko-KR" altLang="en-US" sz="2000" dirty="0"/>
              <a:t>＝</a:t>
            </a:r>
            <a:r>
              <a:rPr lang="en-US" altLang="ko-KR" sz="2000" dirty="0"/>
              <a:t>(aij)(i, j=1, 2, 3…, n) </a:t>
            </a:r>
            <a:r>
              <a:rPr lang="ko-KR" altLang="en-US" sz="2000" dirty="0"/>
              <a:t>일 경우에만 값이 들어오고 대각선 이외의 원소는 </a:t>
            </a:r>
            <a:r>
              <a:rPr lang="en-US" altLang="ko-KR" sz="2000" dirty="0"/>
              <a:t>aij=0(i≠j) </a:t>
            </a:r>
            <a:r>
              <a:rPr lang="ko-KR" altLang="en-US" sz="2000" dirty="0"/>
              <a:t>모든 </a:t>
            </a:r>
            <a:r>
              <a:rPr lang="en-US" altLang="ko-KR" sz="2000" dirty="0"/>
              <a:t>0</a:t>
            </a:r>
            <a:r>
              <a:rPr lang="ko-KR" altLang="en-US" sz="2000" dirty="0"/>
              <a:t>인 행렬입니다</a:t>
            </a:r>
            <a:r>
              <a:rPr lang="en-US" altLang="ko-KR" sz="2000" dirty="0"/>
              <a:t>. </a:t>
            </a:r>
          </a:p>
        </p:txBody>
      </p:sp>
      <p:sp>
        <p:nvSpPr>
          <p:cNvPr id="8" name="텍스트 개체 틀 3">
            <a:extLst>
              <a:ext uri="{FF2B5EF4-FFF2-40B4-BE49-F238E27FC236}">
                <a16:creationId xmlns:a16="http://schemas.microsoft.com/office/drawing/2014/main" id="{966BACD5-AFB9-4123-BE71-683A4C0A524E}"/>
              </a:ext>
            </a:extLst>
          </p:cNvPr>
          <p:cNvSpPr txBox="1">
            <a:spLocks/>
          </p:cNvSpPr>
          <p:nvPr/>
        </p:nvSpPr>
        <p:spPr>
          <a:xfrm>
            <a:off x="1289013" y="1316368"/>
            <a:ext cx="6966963" cy="4146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대각행렬</a:t>
            </a:r>
            <a:endParaRPr lang="en-US" altLang="ko-KR" sz="24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A5E772D-1447-4429-A494-6D3E0A14B4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7891" y="3428999"/>
            <a:ext cx="2790825" cy="16954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C100870-CABA-4E71-9290-BB02DA6FD1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200" y="3576636"/>
            <a:ext cx="3657600" cy="140017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E57FEF5-19EA-49E3-B32C-4D82D028E9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9825" y="3428999"/>
            <a:ext cx="2066925" cy="143827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735296" y="3453525"/>
            <a:ext cx="34567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대각 행렬의 원소만 추출하는 함수</a:t>
            </a:r>
            <a:endParaRPr lang="en-US" altLang="ko-KR" sz="1000" dirty="0" smtClean="0"/>
          </a:p>
          <a:p>
            <a:r>
              <a:rPr lang="en-US" altLang="ko-KR" sz="1000" dirty="0"/>
              <a:t>	</a:t>
            </a:r>
            <a:r>
              <a:rPr lang="en-US" altLang="ko-KR" sz="1000" dirty="0" smtClean="0"/>
              <a:t>	</a:t>
            </a:r>
          </a:p>
          <a:p>
            <a:endParaRPr lang="en-US" altLang="ko-KR" sz="1000" dirty="0"/>
          </a:p>
          <a:p>
            <a:r>
              <a:rPr lang="en-US" altLang="ko-KR" sz="1000" dirty="0" smtClean="0"/>
              <a:t>			(1</a:t>
            </a:r>
            <a:r>
              <a:rPr lang="ko-KR" altLang="en-US" sz="1000" dirty="0" smtClean="0"/>
              <a:t>차원 배열로 결과 반환</a:t>
            </a:r>
            <a:r>
              <a:rPr lang="en-US" altLang="ko-KR" sz="1000" dirty="0" smtClean="0"/>
              <a:t>)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0051624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64" t="26451" r="28775" b="24339"/>
          <a:stretch/>
        </p:blipFill>
        <p:spPr>
          <a:xfrm rot="5400000">
            <a:off x="779450" y="3816221"/>
            <a:ext cx="1908022" cy="1729562"/>
          </a:xfrm>
        </p:spPr>
      </p:pic>
      <p:sp>
        <p:nvSpPr>
          <p:cNvPr id="3" name="텍스트 개체 틀 3">
            <a:extLst>
              <a:ext uri="{FF2B5EF4-FFF2-40B4-BE49-F238E27FC236}">
                <a16:creationId xmlns:a16="http://schemas.microsoft.com/office/drawing/2014/main" id="{966BACD5-AFB9-4123-BE71-683A4C0A524E}"/>
              </a:ext>
            </a:extLst>
          </p:cNvPr>
          <p:cNvSpPr txBox="1">
            <a:spLocks/>
          </p:cNvSpPr>
          <p:nvPr/>
        </p:nvSpPr>
        <p:spPr>
          <a:xfrm>
            <a:off x="1289013" y="1316368"/>
            <a:ext cx="6966963" cy="4146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대각행렬</a:t>
            </a:r>
            <a:endParaRPr lang="en-US" altLang="ko-KR" sz="24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" name="텍스트 개체 틀 3"/>
          <p:cNvSpPr txBox="1">
            <a:spLocks/>
          </p:cNvSpPr>
          <p:nvPr/>
        </p:nvSpPr>
        <p:spPr>
          <a:xfrm>
            <a:off x="868680" y="1933172"/>
            <a:ext cx="10597895" cy="79560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22041" indent="-422041"/>
            <a:r>
              <a:rPr lang="ko-KR" altLang="en-US" sz="2000" dirty="0" smtClean="0"/>
              <a:t>대각선 위치마다 번호가 정해져 있습니다</a:t>
            </a:r>
            <a:r>
              <a:rPr lang="en-US" altLang="ko-KR" sz="2000" dirty="0" smtClean="0"/>
              <a:t>.</a:t>
            </a:r>
          </a:p>
          <a:p>
            <a:pPr marL="422041" indent="-422041"/>
            <a:r>
              <a:rPr lang="ko-KR" altLang="en-US" sz="2000" dirty="0" err="1" smtClean="0"/>
              <a:t>대각행열은</a:t>
            </a:r>
            <a:r>
              <a:rPr lang="ko-KR" altLang="en-US" sz="2000" dirty="0" smtClean="0"/>
              <a:t> </a:t>
            </a:r>
            <a:r>
              <a:rPr lang="en-US" altLang="ko-KR" sz="2000" dirty="0" err="1" smtClean="0"/>
              <a:t>diag</a:t>
            </a:r>
            <a:r>
              <a:rPr lang="ko-KR" altLang="en-US" sz="2000" dirty="0" smtClean="0"/>
              <a:t>함수로 만들 수 있습니다</a:t>
            </a:r>
            <a:r>
              <a:rPr lang="en-US" altLang="ko-KR" sz="2000" dirty="0" smtClean="0"/>
              <a:t>.</a:t>
            </a:r>
          </a:p>
          <a:p>
            <a:pPr marL="422041" indent="-422041"/>
            <a:r>
              <a:rPr lang="en-US" altLang="ko-KR" sz="2000" dirty="0" smtClean="0"/>
              <a:t>eye</a:t>
            </a:r>
            <a:r>
              <a:rPr lang="ko-KR" altLang="en-US" sz="2000" dirty="0" smtClean="0"/>
              <a:t>함수를 사용해 </a:t>
            </a:r>
            <a:r>
              <a:rPr lang="ko-KR" altLang="en-US" sz="2000" dirty="0" err="1" smtClean="0"/>
              <a:t>단위행렬을</a:t>
            </a:r>
            <a:r>
              <a:rPr lang="ko-KR" altLang="en-US" sz="2000" dirty="0" smtClean="0"/>
              <a:t> 만듭니다</a:t>
            </a:r>
            <a:r>
              <a:rPr lang="en-US" altLang="ko-KR" sz="2000" dirty="0" smtClean="0"/>
              <a:t>.</a:t>
            </a:r>
          </a:p>
          <a:p>
            <a:pPr marL="422041" indent="-422041"/>
            <a:r>
              <a:rPr lang="ko-KR" altLang="en-US" sz="2000" dirty="0" smtClean="0"/>
              <a:t>단위 행렬의 다른 이름은 </a:t>
            </a:r>
            <a:r>
              <a:rPr lang="ko-KR" altLang="en-US" sz="2000" dirty="0" err="1" smtClean="0"/>
              <a:t>항등행렬이며</a:t>
            </a:r>
            <a:r>
              <a:rPr lang="ko-KR" altLang="en-US" sz="2000" dirty="0" smtClean="0"/>
              <a:t> </a:t>
            </a:r>
            <a:r>
              <a:rPr lang="en-US" altLang="ko-KR" sz="2000" dirty="0" smtClean="0"/>
              <a:t>identity</a:t>
            </a:r>
            <a:r>
              <a:rPr lang="ko-KR" altLang="en-US" sz="2000" dirty="0" smtClean="0"/>
              <a:t>함수를 사용합니다</a:t>
            </a:r>
            <a:r>
              <a:rPr lang="en-US" altLang="ko-KR" sz="2000" dirty="0" smtClean="0"/>
              <a:t>.</a:t>
            </a:r>
            <a:endParaRPr lang="en-US" altLang="ko-KR" sz="20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l="16495" t="37522" r="68679" b="45473"/>
          <a:stretch/>
        </p:blipFill>
        <p:spPr>
          <a:xfrm>
            <a:off x="3247668" y="3726991"/>
            <a:ext cx="2290709" cy="149558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122189" y="3974611"/>
            <a:ext cx="16583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기본은 </a:t>
            </a:r>
            <a:r>
              <a:rPr lang="en-US" altLang="ko-KR" sz="1000" dirty="0" smtClean="0"/>
              <a:t>k=0</a:t>
            </a:r>
            <a:endParaRPr lang="ko-KR" altLang="en-US" sz="1000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rcRect l="15972" t="35906" r="73246" b="32452"/>
          <a:stretch/>
        </p:blipFill>
        <p:spPr>
          <a:xfrm>
            <a:off x="6515851" y="3726991"/>
            <a:ext cx="1544770" cy="258046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5"/>
          <a:srcRect l="16382" t="32356" r="72590" b="52146"/>
          <a:stretch/>
        </p:blipFill>
        <p:spPr>
          <a:xfrm>
            <a:off x="8818535" y="3816106"/>
            <a:ext cx="2421611" cy="1937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0090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4294967295"/>
          </p:nvPr>
        </p:nvSpPr>
        <p:spPr>
          <a:xfrm>
            <a:off x="868680" y="1933172"/>
            <a:ext cx="10597895" cy="795609"/>
          </a:xfrm>
          <a:prstGeom prst="rect">
            <a:avLst/>
          </a:prstGeom>
        </p:spPr>
        <p:txBody>
          <a:bodyPr/>
          <a:lstStyle/>
          <a:p>
            <a:pPr marL="422041" indent="-422041">
              <a:buFont typeface="Arial" panose="020B0604020202020204" pitchFamily="34" charset="0"/>
              <a:buChar char="•"/>
            </a:pPr>
            <a:r>
              <a:rPr lang="ko-KR" altLang="en-US" sz="2000" dirty="0"/>
              <a:t>정방행렬의 주 대각선의 위의 인덱스의 원소의 값이 전부 </a:t>
            </a:r>
            <a:r>
              <a:rPr lang="en-US" altLang="ko-KR" sz="2000" dirty="0"/>
              <a:t>0</a:t>
            </a:r>
            <a:r>
              <a:rPr lang="ko-KR" altLang="en-US" sz="2000" dirty="0"/>
              <a:t>이고 밑의 원소는 값을 가지는 행렬을 </a:t>
            </a:r>
            <a:r>
              <a:rPr lang="ko-KR" altLang="en-US" sz="2000" dirty="0" err="1"/>
              <a:t>하삼각행렬입니다</a:t>
            </a:r>
            <a:r>
              <a:rPr lang="en-US" altLang="ko-KR" sz="2000" dirty="0"/>
              <a:t>.</a:t>
            </a:r>
            <a:r>
              <a:rPr lang="ko-KR" altLang="en-US" sz="2000" dirty="0"/>
              <a:t> 반대인 경우가 </a:t>
            </a:r>
            <a:r>
              <a:rPr lang="ko-KR" altLang="en-US" sz="2000" dirty="0" err="1"/>
              <a:t>상삼각행렬입니다</a:t>
            </a:r>
            <a:r>
              <a:rPr lang="en-US" altLang="ko-KR" sz="2000" dirty="0"/>
              <a:t>. </a:t>
            </a:r>
            <a:endParaRPr lang="en-US" altLang="ko-KR" sz="2000" dirty="0" smtClean="0"/>
          </a:p>
          <a:p>
            <a:pPr marL="422041" indent="-422041">
              <a:buFont typeface="Arial" panose="020B0604020202020204" pitchFamily="34" charset="0"/>
              <a:buChar char="•"/>
            </a:pPr>
            <a:r>
              <a:rPr lang="ko-KR" altLang="en-US" sz="2000" dirty="0" smtClean="0"/>
              <a:t>상삼각행렬을 전치하면 하삼각행렬로 변경됩니다</a:t>
            </a:r>
            <a:r>
              <a:rPr lang="en-US" altLang="ko-KR" sz="2000" dirty="0" smtClean="0"/>
              <a:t>. (T</a:t>
            </a:r>
            <a:r>
              <a:rPr lang="ko-KR" altLang="en-US" sz="2000" dirty="0" smtClean="0"/>
              <a:t>함수 사용</a:t>
            </a:r>
            <a:r>
              <a:rPr lang="en-US" altLang="ko-KR" sz="2000" dirty="0" smtClean="0"/>
              <a:t>)</a:t>
            </a:r>
            <a:endParaRPr lang="en-US" altLang="ko-KR" sz="2000" dirty="0"/>
          </a:p>
        </p:txBody>
      </p:sp>
      <p:sp>
        <p:nvSpPr>
          <p:cNvPr id="8" name="텍스트 개체 틀 3">
            <a:extLst>
              <a:ext uri="{FF2B5EF4-FFF2-40B4-BE49-F238E27FC236}">
                <a16:creationId xmlns:a16="http://schemas.microsoft.com/office/drawing/2014/main" id="{966BACD5-AFB9-4123-BE71-683A4C0A524E}"/>
              </a:ext>
            </a:extLst>
          </p:cNvPr>
          <p:cNvSpPr txBox="1">
            <a:spLocks/>
          </p:cNvSpPr>
          <p:nvPr/>
        </p:nvSpPr>
        <p:spPr>
          <a:xfrm>
            <a:off x="1289013" y="1316368"/>
            <a:ext cx="6966963" cy="4146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삼각행렬</a:t>
            </a:r>
            <a:endParaRPr lang="en-US" altLang="ko-KR" sz="24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4636E0C-1BC0-4D19-AE39-194AF67613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065" y="3644763"/>
            <a:ext cx="2343150" cy="170497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733B2E9-864C-41C8-9A2F-F15D8F365B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2726" y="3589624"/>
            <a:ext cx="2779394" cy="141922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EA704FE-FA43-4B1E-91CB-8B4DD25DBD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5215" y="5063988"/>
            <a:ext cx="2567177" cy="96202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A6A3CA7-7B2D-4DF8-AA2A-83963D9549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5184" y="3518186"/>
            <a:ext cx="2333625" cy="15621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D2AB3B66-E225-4FBB-8959-A73E91F1AD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16241" y="3518186"/>
            <a:ext cx="2914650" cy="240982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208149" y="3387458"/>
            <a:ext cx="13870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smtClean="0"/>
              <a:t>하삼각행렬</a:t>
            </a:r>
            <a:endParaRPr lang="ko-KR" altLang="en-US" sz="1000" dirty="0"/>
          </a:p>
        </p:txBody>
      </p:sp>
      <p:sp>
        <p:nvSpPr>
          <p:cNvPr id="10" name="TextBox 9"/>
          <p:cNvSpPr txBox="1"/>
          <p:nvPr/>
        </p:nvSpPr>
        <p:spPr>
          <a:xfrm>
            <a:off x="8963187" y="3335957"/>
            <a:ext cx="13870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err="1"/>
              <a:t>상</a:t>
            </a:r>
            <a:r>
              <a:rPr lang="ko-KR" altLang="en-US" sz="1000" dirty="0" err="1" smtClean="0"/>
              <a:t>삼각행렬</a:t>
            </a:r>
            <a:endParaRPr lang="ko-KR" altLang="en-US" sz="1000" dirty="0"/>
          </a:p>
        </p:txBody>
      </p:sp>
      <p:sp>
        <p:nvSpPr>
          <p:cNvPr id="11" name="TextBox 10"/>
          <p:cNvSpPr txBox="1"/>
          <p:nvPr/>
        </p:nvSpPr>
        <p:spPr>
          <a:xfrm>
            <a:off x="2752726" y="6029805"/>
            <a:ext cx="27793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주 대각선을 포함한 음의 방향의 대각선 원소만 가진 </a:t>
            </a:r>
            <a:r>
              <a:rPr lang="ko-KR" altLang="en-US" sz="1000" dirty="0" err="1" smtClean="0"/>
              <a:t>삼각행렬을</a:t>
            </a:r>
            <a:r>
              <a:rPr lang="ko-KR" altLang="en-US" sz="1000" dirty="0" smtClean="0"/>
              <a:t> 반환</a:t>
            </a:r>
            <a:endParaRPr lang="ko-KR" altLang="en-US" sz="1000" dirty="0"/>
          </a:p>
        </p:txBody>
      </p:sp>
      <p:sp>
        <p:nvSpPr>
          <p:cNvPr id="13" name="TextBox 12"/>
          <p:cNvSpPr txBox="1"/>
          <p:nvPr/>
        </p:nvSpPr>
        <p:spPr>
          <a:xfrm>
            <a:off x="8016241" y="5858684"/>
            <a:ext cx="27793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주 대각선을 포함한 양의 방향의 대각선 원소만 가진 </a:t>
            </a:r>
            <a:r>
              <a:rPr lang="ko-KR" altLang="en-US" sz="1000" dirty="0" err="1" smtClean="0"/>
              <a:t>삼각행렬을</a:t>
            </a:r>
            <a:r>
              <a:rPr lang="ko-KR" altLang="en-US" sz="1000" dirty="0" smtClean="0"/>
              <a:t> 반환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9167815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3">
            <a:extLst>
              <a:ext uri="{FF2B5EF4-FFF2-40B4-BE49-F238E27FC236}">
                <a16:creationId xmlns:a16="http://schemas.microsoft.com/office/drawing/2014/main" id="{966BACD5-AFB9-4123-BE71-683A4C0A524E}"/>
              </a:ext>
            </a:extLst>
          </p:cNvPr>
          <p:cNvSpPr txBox="1">
            <a:spLocks/>
          </p:cNvSpPr>
          <p:nvPr/>
        </p:nvSpPr>
        <p:spPr>
          <a:xfrm>
            <a:off x="1289013" y="1316368"/>
            <a:ext cx="6966963" cy="4146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dirty="0" err="1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영행렬</a:t>
            </a:r>
            <a:endParaRPr lang="en-US" altLang="ko-KR" sz="24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" name="텍스트 개체 틀 3"/>
          <p:cNvSpPr txBox="1">
            <a:spLocks/>
          </p:cNvSpPr>
          <p:nvPr/>
        </p:nvSpPr>
        <p:spPr>
          <a:xfrm>
            <a:off x="868680" y="1933172"/>
            <a:ext cx="10597895" cy="79560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22041" indent="-422041"/>
            <a:r>
              <a:rPr lang="ko-KR" altLang="en-US" sz="2000" dirty="0" smtClean="0"/>
              <a:t>모든 원소가 </a:t>
            </a:r>
            <a:r>
              <a:rPr lang="en-US" altLang="ko-KR" sz="2000" dirty="0" smtClean="0"/>
              <a:t>0</a:t>
            </a:r>
            <a:r>
              <a:rPr lang="ko-KR" altLang="en-US" sz="2000" dirty="0" smtClean="0"/>
              <a:t>인 행렬입니다</a:t>
            </a:r>
            <a:r>
              <a:rPr lang="en-US" altLang="ko-KR" sz="2000" dirty="0" smtClean="0"/>
              <a:t>.</a:t>
            </a:r>
          </a:p>
          <a:p>
            <a:pPr marL="422041" indent="-422041"/>
            <a:r>
              <a:rPr lang="ko-KR" altLang="en-US" sz="2000" dirty="0" err="1" smtClean="0"/>
              <a:t>영행렬을</a:t>
            </a:r>
            <a:r>
              <a:rPr lang="ko-KR" altLang="en-US" sz="2000" dirty="0" smtClean="0"/>
              <a:t> 만드는 함수는 </a:t>
            </a:r>
            <a:r>
              <a:rPr lang="en-US" altLang="ko-KR" sz="2000" dirty="0" smtClean="0"/>
              <a:t>zeros</a:t>
            </a:r>
            <a:r>
              <a:rPr lang="ko-KR" altLang="en-US" sz="2000" dirty="0" smtClean="0"/>
              <a:t>를 사용합니다</a:t>
            </a:r>
            <a:r>
              <a:rPr lang="en-US" altLang="ko-KR" sz="2000" dirty="0" smtClean="0"/>
              <a:t>.</a:t>
            </a:r>
            <a:endParaRPr lang="en-US" altLang="ko-KR" sz="20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16157" t="30216" r="73184" b="41801"/>
          <a:stretch/>
        </p:blipFill>
        <p:spPr>
          <a:xfrm>
            <a:off x="1227019" y="3167361"/>
            <a:ext cx="2216257" cy="291752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892216" y="4913926"/>
            <a:ext cx="277939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하나의 정수를 전달하면 </a:t>
            </a:r>
            <a:r>
              <a:rPr lang="en-US" altLang="ko-KR" sz="1000" dirty="0" smtClean="0"/>
              <a:t>1</a:t>
            </a:r>
            <a:r>
              <a:rPr lang="ko-KR" altLang="en-US" sz="1000" dirty="0" smtClean="0"/>
              <a:t>차원 배열 생성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7468612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4294967295"/>
          </p:nvPr>
        </p:nvSpPr>
        <p:spPr>
          <a:xfrm>
            <a:off x="868680" y="1933172"/>
            <a:ext cx="10597895" cy="795609"/>
          </a:xfrm>
          <a:prstGeom prst="rect">
            <a:avLst/>
          </a:prstGeom>
        </p:spPr>
        <p:txBody>
          <a:bodyPr/>
          <a:lstStyle/>
          <a:p>
            <a:pPr marL="422041" indent="-422041">
              <a:buFont typeface="Arial" panose="020B0604020202020204" pitchFamily="34" charset="0"/>
              <a:buChar char="•"/>
            </a:pPr>
            <a:r>
              <a:rPr lang="ko-KR" altLang="en-US" sz="2000" dirty="0"/>
              <a:t>주 대각선 즉 행과 열의 인덱스가 동일한 원소들을 기준으로 아래의 원소와 위의 원소가 동일한 값을 가진 행렬을 말합니다</a:t>
            </a:r>
            <a:r>
              <a:rPr lang="en-US" altLang="ko-KR" sz="2000" dirty="0" smtClean="0"/>
              <a:t>.</a:t>
            </a:r>
          </a:p>
          <a:p>
            <a:pPr marL="422041" indent="-422041">
              <a:buFont typeface="Arial" panose="020B0604020202020204" pitchFamily="34" charset="0"/>
              <a:buChar char="•"/>
            </a:pPr>
            <a:r>
              <a:rPr lang="ko-KR" altLang="en-US" sz="2000" dirty="0" err="1" smtClean="0"/>
              <a:t>대칭행렬을</a:t>
            </a:r>
            <a:r>
              <a:rPr lang="ko-KR" altLang="en-US" sz="2000" dirty="0" smtClean="0"/>
              <a:t> </a:t>
            </a:r>
            <a:r>
              <a:rPr lang="ko-KR" altLang="en-US" sz="2000" dirty="0"/>
              <a:t>가지고 </a:t>
            </a:r>
            <a:r>
              <a:rPr lang="ko-KR" altLang="en-US" sz="2000" dirty="0" err="1"/>
              <a:t>전치행렬을</a:t>
            </a:r>
            <a:r>
              <a:rPr lang="ko-KR" altLang="en-US" sz="2000" dirty="0"/>
              <a:t> 만들어도 동일한 형태를 유지합니다</a:t>
            </a:r>
            <a:r>
              <a:rPr lang="en-US" altLang="ko-KR" sz="2000" dirty="0"/>
              <a:t>. </a:t>
            </a:r>
          </a:p>
        </p:txBody>
      </p:sp>
      <p:sp>
        <p:nvSpPr>
          <p:cNvPr id="8" name="텍스트 개체 틀 3">
            <a:extLst>
              <a:ext uri="{FF2B5EF4-FFF2-40B4-BE49-F238E27FC236}">
                <a16:creationId xmlns:a16="http://schemas.microsoft.com/office/drawing/2014/main" id="{966BACD5-AFB9-4123-BE71-683A4C0A524E}"/>
              </a:ext>
            </a:extLst>
          </p:cNvPr>
          <p:cNvSpPr txBox="1">
            <a:spLocks/>
          </p:cNvSpPr>
          <p:nvPr/>
        </p:nvSpPr>
        <p:spPr>
          <a:xfrm>
            <a:off x="1289013" y="1316368"/>
            <a:ext cx="6966963" cy="4146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대칭행렬</a:t>
            </a:r>
            <a:endParaRPr lang="en-US" altLang="ko-KR" sz="24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B4C5EC4-1AE1-4BC7-8EFD-AAFC9D51F0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9013" y="3405320"/>
            <a:ext cx="2085975" cy="14478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C1453F7-1F2E-4C44-AEC4-AE2DB5B927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6207" y="3471995"/>
            <a:ext cx="3476625" cy="138112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F2BD01A-4A37-4CD3-B434-1558797456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0226" y="4979098"/>
            <a:ext cx="1784605" cy="105727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3CBABE6-579E-4C69-8D0E-3A24F44AD8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2925" y="3597972"/>
            <a:ext cx="2266950" cy="131235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285283" y="4884444"/>
            <a:ext cx="7439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err="1" smtClean="0"/>
              <a:t>전치함수</a:t>
            </a:r>
            <a:endParaRPr lang="ko-KR" altLang="en-US" sz="1000" dirty="0"/>
          </a:p>
        </p:txBody>
      </p:sp>
      <p:sp>
        <p:nvSpPr>
          <p:cNvPr id="9" name="TextBox 8"/>
          <p:cNvSpPr txBox="1"/>
          <p:nvPr/>
        </p:nvSpPr>
        <p:spPr>
          <a:xfrm>
            <a:off x="9213181" y="3766907"/>
            <a:ext cx="183711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err="1" smtClean="0"/>
              <a:t>대칭행렬이</a:t>
            </a:r>
            <a:r>
              <a:rPr lang="ko-KR" altLang="en-US" sz="1000" dirty="0" smtClean="0"/>
              <a:t> 맞는지</a:t>
            </a:r>
            <a:endParaRPr lang="en-US" altLang="ko-KR" sz="1000" dirty="0" smtClean="0"/>
          </a:p>
          <a:p>
            <a:r>
              <a:rPr lang="en-US" altLang="ko-KR" sz="1000" dirty="0" smtClean="0"/>
              <a:t>(</a:t>
            </a:r>
            <a:r>
              <a:rPr lang="ko-KR" altLang="en-US" sz="1000" dirty="0" smtClean="0"/>
              <a:t>행렬의 모든 원소가 동일한지</a:t>
            </a:r>
            <a:r>
              <a:rPr lang="en-US" altLang="ko-KR" sz="1000" dirty="0" smtClean="0"/>
              <a:t>)</a:t>
            </a:r>
          </a:p>
          <a:p>
            <a:r>
              <a:rPr lang="ko-KR" altLang="en-US" sz="1000" dirty="0" smtClean="0"/>
              <a:t>확인하는 함수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2732252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3">
            <a:extLst>
              <a:ext uri="{FF2B5EF4-FFF2-40B4-BE49-F238E27FC236}">
                <a16:creationId xmlns:a16="http://schemas.microsoft.com/office/drawing/2014/main" id="{966BACD5-AFB9-4123-BE71-683A4C0A524E}"/>
              </a:ext>
            </a:extLst>
          </p:cNvPr>
          <p:cNvSpPr txBox="1">
            <a:spLocks/>
          </p:cNvSpPr>
          <p:nvPr/>
        </p:nvSpPr>
        <p:spPr>
          <a:xfrm>
            <a:off x="1289013" y="1316368"/>
            <a:ext cx="6966963" cy="4146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스칼라와 벡터 알아보기</a:t>
            </a:r>
            <a:endParaRPr lang="en-US" altLang="ko-KR" sz="24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68680" y="1878705"/>
            <a:ext cx="1086431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/>
              <a:t>파이썬</a:t>
            </a:r>
            <a:r>
              <a:rPr lang="ko-KR" altLang="en-US" dirty="0"/>
              <a:t> 리스트 함수도 있지만 </a:t>
            </a:r>
            <a:r>
              <a:rPr lang="ko-KR" altLang="en-US" dirty="0" err="1"/>
              <a:t>선형대수의</a:t>
            </a:r>
            <a:r>
              <a:rPr lang="ko-KR" altLang="en-US" dirty="0"/>
              <a:t> 수치 계산을 하기 위해서 </a:t>
            </a:r>
            <a:r>
              <a:rPr lang="ko-KR" altLang="en-US" dirty="0" err="1"/>
              <a:t>넘파이</a:t>
            </a:r>
            <a:r>
              <a:rPr lang="ko-KR" altLang="en-US" dirty="0"/>
              <a:t> 모듈의 다차원 </a:t>
            </a:r>
            <a:r>
              <a:rPr lang="ko-KR" altLang="en-US" dirty="0" smtClean="0"/>
              <a:t>배열</a:t>
            </a:r>
            <a:r>
              <a:rPr lang="en-US" altLang="ko-KR" dirty="0" smtClean="0"/>
              <a:t>(array)</a:t>
            </a:r>
            <a:r>
              <a:rPr lang="ko-KR" altLang="en-US" dirty="0" smtClean="0"/>
              <a:t>을 배웁니다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err="1" smtClean="0"/>
              <a:t>넘파이</a:t>
            </a:r>
            <a:r>
              <a:rPr lang="ko-KR" altLang="en-US" dirty="0" smtClean="0"/>
              <a:t> </a:t>
            </a:r>
            <a:r>
              <a:rPr lang="en-US" altLang="ko-KR" dirty="0" smtClean="0"/>
              <a:t>array</a:t>
            </a:r>
            <a:r>
              <a:rPr lang="ko-KR" altLang="en-US" dirty="0" smtClean="0"/>
              <a:t>로</a:t>
            </a:r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축이 없으면 즉 </a:t>
            </a:r>
            <a:r>
              <a:rPr lang="en-US" altLang="ko-KR" dirty="0" smtClean="0"/>
              <a:t>0</a:t>
            </a:r>
            <a:r>
              <a:rPr lang="ko-KR" altLang="en-US" dirty="0" smtClean="0"/>
              <a:t>차원은 스칼라</a:t>
            </a:r>
            <a:r>
              <a:rPr lang="en-US" altLang="ko-KR" dirty="0" smtClean="0"/>
              <a:t>(Scalar)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하나의 축인 </a:t>
            </a:r>
            <a:r>
              <a:rPr lang="en-US" altLang="ko-KR" dirty="0" smtClean="0"/>
              <a:t>1</a:t>
            </a:r>
            <a:r>
              <a:rPr lang="ko-KR" altLang="en-US" dirty="0" smtClean="0"/>
              <a:t>차원을 벡터</a:t>
            </a:r>
            <a:r>
              <a:rPr lang="en-US" altLang="ko-KR" dirty="0"/>
              <a:t>(vector</a:t>
            </a:r>
            <a:r>
              <a:rPr lang="en-US" altLang="ko-KR" dirty="0" smtClean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두개의 축인 </a:t>
            </a:r>
            <a:r>
              <a:rPr lang="en-US" altLang="ko-KR" dirty="0" smtClean="0"/>
              <a:t>2</a:t>
            </a:r>
            <a:r>
              <a:rPr lang="ko-KR" altLang="en-US" dirty="0" smtClean="0"/>
              <a:t>차원을 </a:t>
            </a:r>
            <a:r>
              <a:rPr lang="ko-KR" altLang="en-US" dirty="0"/>
              <a:t>행렬</a:t>
            </a:r>
            <a:r>
              <a:rPr lang="en-US" altLang="ko-KR" dirty="0"/>
              <a:t>(matrix</a:t>
            </a:r>
            <a:r>
              <a:rPr lang="en-US" altLang="ko-KR" dirty="0" smtClean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3</a:t>
            </a:r>
            <a:r>
              <a:rPr lang="ko-KR" altLang="en-US" dirty="0"/>
              <a:t>차원부터는 </a:t>
            </a:r>
            <a:r>
              <a:rPr lang="ko-KR" altLang="en-US" dirty="0" err="1"/>
              <a:t>텐서</a:t>
            </a:r>
            <a:r>
              <a:rPr lang="en-US" altLang="ko-KR" dirty="0"/>
              <a:t>(tensor</a:t>
            </a:r>
            <a:r>
              <a:rPr lang="en-US" altLang="ko-KR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0506080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4294967295"/>
          </p:nvPr>
        </p:nvSpPr>
        <p:spPr>
          <a:xfrm>
            <a:off x="868680" y="1933172"/>
            <a:ext cx="10597895" cy="795609"/>
          </a:xfrm>
          <a:prstGeom prst="rect">
            <a:avLst/>
          </a:prstGeom>
        </p:spPr>
        <p:txBody>
          <a:bodyPr/>
          <a:lstStyle/>
          <a:p>
            <a:pPr marL="422041" indent="-422041">
              <a:buFont typeface="Arial" panose="020B0604020202020204" pitchFamily="34" charset="0"/>
              <a:buChar char="•"/>
            </a:pPr>
            <a:r>
              <a:rPr lang="ko-KR" altLang="en-US" sz="2000" dirty="0"/>
              <a:t>단위행렬이나 행렬의 행을 교환해서 재구성하거나 특정 상수를 곱하고 행을 교환시킬 수도 있는 행렬이 치환행렬입니다</a:t>
            </a:r>
            <a:r>
              <a:rPr lang="en-US" altLang="ko-KR" sz="2000" dirty="0"/>
              <a:t>. </a:t>
            </a:r>
            <a:endParaRPr lang="en-US" altLang="ko-KR" sz="2000" dirty="0" smtClean="0"/>
          </a:p>
          <a:p>
            <a:pPr marL="422041" indent="-422041">
              <a:buFont typeface="Arial" panose="020B0604020202020204" pitchFamily="34" charset="0"/>
              <a:buChar char="•"/>
            </a:pPr>
            <a:r>
              <a:rPr lang="ko-KR" altLang="en-US" sz="2000" dirty="0" smtClean="0"/>
              <a:t>이런 </a:t>
            </a:r>
            <a:r>
              <a:rPr lang="ko-KR" altLang="en-US" sz="2000" dirty="0"/>
              <a:t>행렬은 연립방정식의 해를 구할 때 선형대수로 바꾸어서 문제를 풀 때 사용합니다</a:t>
            </a:r>
            <a:endParaRPr lang="en-US" altLang="ko-KR" sz="2000" dirty="0"/>
          </a:p>
        </p:txBody>
      </p:sp>
      <p:sp>
        <p:nvSpPr>
          <p:cNvPr id="8" name="텍스트 개체 틀 3">
            <a:extLst>
              <a:ext uri="{FF2B5EF4-FFF2-40B4-BE49-F238E27FC236}">
                <a16:creationId xmlns:a16="http://schemas.microsoft.com/office/drawing/2014/main" id="{966BACD5-AFB9-4123-BE71-683A4C0A524E}"/>
              </a:ext>
            </a:extLst>
          </p:cNvPr>
          <p:cNvSpPr txBox="1">
            <a:spLocks/>
          </p:cNvSpPr>
          <p:nvPr/>
        </p:nvSpPr>
        <p:spPr>
          <a:xfrm>
            <a:off x="1289013" y="1316368"/>
            <a:ext cx="6966963" cy="4146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치환행렬</a:t>
            </a:r>
            <a:endParaRPr lang="en-US" altLang="ko-KR" sz="24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69F0D7B-E302-4EAB-9E38-1F875D5D93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938" y="3441368"/>
            <a:ext cx="3190875" cy="187642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EBACA36-83EE-4DED-BF05-95CA04E9B9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0813" y="3169906"/>
            <a:ext cx="2971800" cy="286702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5E0BEAE-4AEB-47BD-B028-0A6CB35F5C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0763" y="4603418"/>
            <a:ext cx="3486150" cy="142875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411F1CA-4AA9-4CB5-86B6-5301C49762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0763" y="3232770"/>
            <a:ext cx="3190875" cy="104775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3C39988-2969-4554-BDE9-9F7C95C2F897}"/>
              </a:ext>
            </a:extLst>
          </p:cNvPr>
          <p:cNvSpPr txBox="1"/>
          <p:nvPr/>
        </p:nvSpPr>
        <p:spPr>
          <a:xfrm>
            <a:off x="7738974" y="4395808"/>
            <a:ext cx="35608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1200" dirty="0"/>
              <a:t>단위행렬을 변환해서 연산하면  원소들을 치환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1A0F51D-FA8C-480B-BFDB-6D19F945B2F0}"/>
              </a:ext>
            </a:extLst>
          </p:cNvPr>
          <p:cNvSpPr txBox="1"/>
          <p:nvPr/>
        </p:nvSpPr>
        <p:spPr>
          <a:xfrm>
            <a:off x="7679907" y="2987180"/>
            <a:ext cx="3240000" cy="324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1200" dirty="0"/>
              <a:t>단위행렬과 연산하면 치환되지 않음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691214" y="4533324"/>
            <a:ext cx="137934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단위행렬함수</a:t>
            </a:r>
            <a:endParaRPr lang="ko-KR" altLang="en-US" sz="1000" dirty="0"/>
          </a:p>
        </p:txBody>
      </p:sp>
      <p:sp>
        <p:nvSpPr>
          <p:cNvPr id="11" name="TextBox 10"/>
          <p:cNvSpPr txBox="1"/>
          <p:nvPr/>
        </p:nvSpPr>
        <p:spPr>
          <a:xfrm>
            <a:off x="7920558" y="3242489"/>
            <a:ext cx="137934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smtClean="0"/>
              <a:t>행렬곱셈함수</a:t>
            </a:r>
            <a:endParaRPr lang="ko-KR" altLang="en-US" sz="1000" dirty="0"/>
          </a:p>
        </p:txBody>
      </p:sp>
      <p:sp>
        <p:nvSpPr>
          <p:cNvPr id="3" name="타원 2"/>
          <p:cNvSpPr/>
          <p:nvPr/>
        </p:nvSpPr>
        <p:spPr>
          <a:xfrm>
            <a:off x="8294076" y="5317793"/>
            <a:ext cx="520646" cy="66558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42198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4294967295"/>
          </p:nvPr>
        </p:nvSpPr>
        <p:spPr>
          <a:xfrm>
            <a:off x="868680" y="1933172"/>
            <a:ext cx="10597895" cy="795609"/>
          </a:xfrm>
          <a:prstGeom prst="rect">
            <a:avLst/>
          </a:prstGeom>
        </p:spPr>
        <p:txBody>
          <a:bodyPr/>
          <a:lstStyle/>
          <a:p>
            <a:pPr marL="422041" indent="-422041">
              <a:buFont typeface="Arial" panose="020B0604020202020204" pitchFamily="34" charset="0"/>
              <a:buChar char="•"/>
            </a:pPr>
            <a:r>
              <a:rPr lang="ko-KR" altLang="en-US" sz="2000" dirty="0" err="1"/>
              <a:t>직</a:t>
            </a:r>
            <a:r>
              <a:rPr lang="ko-KR" altLang="en-US" sz="2000" dirty="0" err="1" smtClean="0"/>
              <a:t>교행렬은</a:t>
            </a:r>
            <a:r>
              <a:rPr lang="ko-KR" altLang="en-US" sz="2000" dirty="0" smtClean="0"/>
              <a:t> </a:t>
            </a:r>
            <a:r>
              <a:rPr lang="ko-KR" altLang="en-US" sz="2000" dirty="0"/>
              <a:t>자기 자신의 행렬과 전치행렬을 행렬곱으로 계산하면 단위행렬이 나옵니다</a:t>
            </a:r>
            <a:r>
              <a:rPr lang="en-US" altLang="ko-KR" sz="2000" dirty="0" smtClean="0"/>
              <a:t>.</a:t>
            </a:r>
          </a:p>
          <a:p>
            <a:pPr marL="422041" indent="-422041">
              <a:buFont typeface="Arial" panose="020B0604020202020204" pitchFamily="34" charset="0"/>
              <a:buChar char="•"/>
            </a:pPr>
            <a:r>
              <a:rPr lang="ko-KR" altLang="en-US" sz="2000" dirty="0" err="1" smtClean="0"/>
              <a:t>직교행렬의</a:t>
            </a:r>
            <a:r>
              <a:rPr lang="ko-KR" altLang="en-US" sz="2000" dirty="0" smtClean="0"/>
              <a:t> </a:t>
            </a:r>
            <a:r>
              <a:rPr lang="ko-KR" altLang="en-US" sz="2000" dirty="0"/>
              <a:t>전치행렬은 곧 역행렬입니다</a:t>
            </a:r>
            <a:r>
              <a:rPr lang="en-US" altLang="ko-KR" sz="2000" dirty="0"/>
              <a:t>.</a:t>
            </a:r>
          </a:p>
        </p:txBody>
      </p:sp>
      <p:sp>
        <p:nvSpPr>
          <p:cNvPr id="8" name="텍스트 개체 틀 3">
            <a:extLst>
              <a:ext uri="{FF2B5EF4-FFF2-40B4-BE49-F238E27FC236}">
                <a16:creationId xmlns:a16="http://schemas.microsoft.com/office/drawing/2014/main" id="{966BACD5-AFB9-4123-BE71-683A4C0A524E}"/>
              </a:ext>
            </a:extLst>
          </p:cNvPr>
          <p:cNvSpPr txBox="1">
            <a:spLocks/>
          </p:cNvSpPr>
          <p:nvPr/>
        </p:nvSpPr>
        <p:spPr>
          <a:xfrm>
            <a:off x="1289013" y="1316368"/>
            <a:ext cx="6966963" cy="4146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직교행렬</a:t>
            </a:r>
            <a:endParaRPr lang="en-US" altLang="ko-KR" sz="24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247858C-937A-4599-A577-E365FC63F1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2501" y="2824843"/>
            <a:ext cx="2457747" cy="69559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CF28FAD-2542-4AFA-9FDE-1E07415A7C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680" y="3937444"/>
            <a:ext cx="4229100" cy="178117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427087D-DFA9-415A-B327-532556BC37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6138" y="2824843"/>
            <a:ext cx="5019675" cy="13335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3181501-1BF1-4DA4-98CD-D6FE30E185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46138" y="4828031"/>
            <a:ext cx="2905125" cy="107632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DFA3696-1794-48B0-9685-D5FA30F2D53C}"/>
              </a:ext>
            </a:extLst>
          </p:cNvPr>
          <p:cNvSpPr txBox="1"/>
          <p:nvPr/>
        </p:nvSpPr>
        <p:spPr>
          <a:xfrm>
            <a:off x="5635854" y="4483258"/>
            <a:ext cx="35608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ko-KR" sz="1200" dirty="0" err="1"/>
              <a:t>np.allclose</a:t>
            </a:r>
            <a:r>
              <a:rPr lang="en-US" altLang="ko-KR" sz="1200" dirty="0"/>
              <a:t> </a:t>
            </a:r>
            <a:r>
              <a:rPr lang="ko-KR" altLang="en-US" sz="1200" dirty="0"/>
              <a:t>함수로 </a:t>
            </a:r>
            <a:r>
              <a:rPr lang="ko-KR" altLang="en-US" sz="1200" dirty="0" smtClean="0"/>
              <a:t>단위행렬인지 </a:t>
            </a:r>
            <a:r>
              <a:rPr lang="ko-KR" altLang="en-US" sz="1200" dirty="0"/>
              <a:t>확인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256695" y="4760257"/>
            <a:ext cx="19992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err="1" smtClean="0"/>
              <a:t>단위행렬만드는</a:t>
            </a:r>
            <a:r>
              <a:rPr lang="ko-KR" altLang="en-US" sz="1000" dirty="0" smtClean="0"/>
              <a:t> 함수</a:t>
            </a:r>
            <a:endParaRPr lang="ko-KR" altLang="en-US" sz="1000" dirty="0"/>
          </a:p>
        </p:txBody>
      </p:sp>
      <p:sp>
        <p:nvSpPr>
          <p:cNvPr id="10" name="TextBox 9"/>
          <p:cNvSpPr txBox="1"/>
          <p:nvPr/>
        </p:nvSpPr>
        <p:spPr>
          <a:xfrm>
            <a:off x="2775159" y="4360147"/>
            <a:ext cx="19992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err="1" smtClean="0"/>
              <a:t>직교행렬을</a:t>
            </a:r>
            <a:r>
              <a:rPr lang="ko-KR" altLang="en-US" sz="1000" dirty="0" smtClean="0"/>
              <a:t> 만드는 모듈과 함수</a:t>
            </a:r>
            <a:endParaRPr lang="en-US" altLang="ko-KR" sz="1000" dirty="0" smtClean="0"/>
          </a:p>
          <a:p>
            <a:r>
              <a:rPr lang="en-US" altLang="ko-KR" sz="1000" dirty="0" smtClean="0"/>
              <a:t>3</a:t>
            </a:r>
            <a:r>
              <a:rPr lang="ko-KR" altLang="en-US" sz="1000" dirty="0" smtClean="0"/>
              <a:t>은 </a:t>
            </a:r>
            <a:r>
              <a:rPr lang="en-US" altLang="ko-KR" sz="1000" dirty="0" smtClean="0"/>
              <a:t>3</a:t>
            </a:r>
            <a:r>
              <a:rPr lang="ko-KR" altLang="en-US" sz="1000" dirty="0" smtClean="0"/>
              <a:t>행</a:t>
            </a:r>
            <a:r>
              <a:rPr lang="en-US" altLang="ko-KR" sz="1000" dirty="0" smtClean="0"/>
              <a:t>3</a:t>
            </a:r>
            <a:r>
              <a:rPr lang="ko-KR" altLang="en-US" sz="1000" dirty="0" smtClean="0"/>
              <a:t>열을 의미</a:t>
            </a:r>
            <a:endParaRPr lang="ko-KR" altLang="en-US" sz="1000" dirty="0"/>
          </a:p>
        </p:txBody>
      </p:sp>
      <p:sp>
        <p:nvSpPr>
          <p:cNvPr id="12" name="TextBox 11"/>
          <p:cNvSpPr txBox="1"/>
          <p:nvPr/>
        </p:nvSpPr>
        <p:spPr>
          <a:xfrm>
            <a:off x="6331379" y="2728781"/>
            <a:ext cx="19992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smtClean="0"/>
              <a:t>행렬곱셈함수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0164500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4294967295"/>
          </p:nvPr>
        </p:nvSpPr>
        <p:spPr>
          <a:xfrm>
            <a:off x="868680" y="1933172"/>
            <a:ext cx="10597895" cy="795609"/>
          </a:xfrm>
          <a:prstGeom prst="rect">
            <a:avLst/>
          </a:prstGeom>
        </p:spPr>
        <p:txBody>
          <a:bodyPr/>
          <a:lstStyle/>
          <a:p>
            <a:pPr marL="422041" indent="-422041">
              <a:buFont typeface="Arial" panose="020B0604020202020204" pitchFamily="34" charset="0"/>
              <a:buChar char="•"/>
            </a:pPr>
            <a:r>
              <a:rPr lang="ko-KR" altLang="en-US" sz="2000" dirty="0"/>
              <a:t>전치행렬은 기존의 행과 열을 서로 바꾸는 것입니다</a:t>
            </a:r>
            <a:r>
              <a:rPr lang="en-US" altLang="ko-KR" sz="2000" dirty="0" smtClean="0"/>
              <a:t>.</a:t>
            </a:r>
          </a:p>
          <a:p>
            <a:pPr marL="422041" indent="-422041">
              <a:buFont typeface="Arial" panose="020B0604020202020204" pitchFamily="34" charset="0"/>
              <a:buChar char="•"/>
            </a:pPr>
            <a:r>
              <a:rPr lang="ko-KR" altLang="en-US" sz="2000" dirty="0" smtClean="0"/>
              <a:t>축에 대한 변경이지 내부의 원소 값의 변경이 아닙니다</a:t>
            </a:r>
            <a:r>
              <a:rPr lang="en-US" altLang="ko-KR" sz="2000" dirty="0" smtClean="0"/>
              <a:t>.</a:t>
            </a:r>
          </a:p>
          <a:p>
            <a:pPr marL="422041" indent="-422041">
              <a:buFont typeface="Arial" panose="020B0604020202020204" pitchFamily="34" charset="0"/>
              <a:buChar char="•"/>
            </a:pPr>
            <a:r>
              <a:rPr lang="ko-KR" altLang="en-US" sz="2000" dirty="0" smtClean="0"/>
              <a:t>전치한 행렬에 보통 </a:t>
            </a:r>
            <a:r>
              <a:rPr lang="ko-KR" altLang="en-US" sz="2000" dirty="0"/>
              <a:t>위 첨자에 </a:t>
            </a:r>
            <a:r>
              <a:rPr lang="en-US" altLang="ko-KR" sz="2000" dirty="0"/>
              <a:t>T</a:t>
            </a:r>
            <a:r>
              <a:rPr lang="ko-KR" altLang="en-US" sz="2000" dirty="0"/>
              <a:t>를 사용합니다</a:t>
            </a:r>
            <a:r>
              <a:rPr lang="en-US" altLang="ko-KR" sz="2000" dirty="0"/>
              <a:t>. </a:t>
            </a:r>
          </a:p>
        </p:txBody>
      </p:sp>
      <p:sp>
        <p:nvSpPr>
          <p:cNvPr id="8" name="텍스트 개체 틀 3">
            <a:extLst>
              <a:ext uri="{FF2B5EF4-FFF2-40B4-BE49-F238E27FC236}">
                <a16:creationId xmlns:a16="http://schemas.microsoft.com/office/drawing/2014/main" id="{966BACD5-AFB9-4123-BE71-683A4C0A524E}"/>
              </a:ext>
            </a:extLst>
          </p:cNvPr>
          <p:cNvSpPr txBox="1">
            <a:spLocks/>
          </p:cNvSpPr>
          <p:nvPr/>
        </p:nvSpPr>
        <p:spPr>
          <a:xfrm>
            <a:off x="1289013" y="1316368"/>
            <a:ext cx="6966963" cy="4146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전치행렬</a:t>
            </a:r>
            <a:endParaRPr lang="en-US" altLang="ko-KR" sz="24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214CE1B-510E-4961-9341-E1A9BBAD81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2594" y="3255718"/>
            <a:ext cx="3009900" cy="189896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DA6A566-53F9-4B4F-81A4-8207FF1350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8530" y="5374026"/>
            <a:ext cx="3076575" cy="115252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1521DB1-6ABB-4745-9835-B73BEFCE2B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7760" y="3272380"/>
            <a:ext cx="3009900" cy="241935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8353587" y="3651293"/>
            <a:ext cx="19992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T</a:t>
            </a:r>
            <a:r>
              <a:rPr lang="ko-KR" altLang="en-US" sz="1000" dirty="0" smtClean="0"/>
              <a:t>또는 </a:t>
            </a:r>
            <a:r>
              <a:rPr lang="en-US" altLang="ko-KR" sz="1000" dirty="0" smtClean="0"/>
              <a:t>Transpose</a:t>
            </a:r>
            <a:r>
              <a:rPr lang="ko-KR" altLang="en-US" sz="1000" dirty="0" smtClean="0"/>
              <a:t>함수를 사용하여 전치 행렬 조회 가능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4679042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4294967295"/>
          </p:nvPr>
        </p:nvSpPr>
        <p:spPr>
          <a:xfrm>
            <a:off x="868679" y="1873793"/>
            <a:ext cx="9217385" cy="795609"/>
          </a:xfrm>
          <a:prstGeom prst="rect">
            <a:avLst/>
          </a:prstGeom>
        </p:spPr>
        <p:txBody>
          <a:bodyPr/>
          <a:lstStyle/>
          <a:p>
            <a:pPr marL="422041" indent="-422041">
              <a:buFont typeface="Arial" panose="020B0604020202020204" pitchFamily="34" charset="0"/>
              <a:buChar char="•"/>
            </a:pPr>
            <a:r>
              <a:rPr lang="ko-KR" altLang="en-US" sz="2000" dirty="0" smtClean="0"/>
              <a:t>다차원 </a:t>
            </a:r>
            <a:r>
              <a:rPr lang="ko-KR" altLang="en-US" sz="2000" dirty="0"/>
              <a:t>배열을 숫자 값만 인자로 전달해서 만들 수 있습니다</a:t>
            </a:r>
            <a:r>
              <a:rPr lang="en-US" altLang="ko-KR" sz="2000" dirty="0"/>
              <a:t>. </a:t>
            </a:r>
          </a:p>
          <a:p>
            <a:pPr marL="422041" indent="-422041">
              <a:buFont typeface="Arial" panose="020B0604020202020204" pitchFamily="34" charset="0"/>
              <a:buChar char="•"/>
            </a:pPr>
            <a:r>
              <a:rPr lang="ko-KR" altLang="en-US" sz="2000" dirty="0"/>
              <a:t>이때는 숫자만 </a:t>
            </a:r>
            <a:r>
              <a:rPr lang="ko-KR" altLang="en-US" sz="2000" dirty="0" smtClean="0"/>
              <a:t>관리하고 </a:t>
            </a:r>
            <a:r>
              <a:rPr lang="ko-KR" altLang="en-US" sz="2000" dirty="0"/>
              <a:t>차원이 </a:t>
            </a:r>
            <a:r>
              <a:rPr lang="en-US" altLang="ko-KR" sz="2000" dirty="0" smtClean="0"/>
              <a:t>0(</a:t>
            </a:r>
            <a:r>
              <a:rPr lang="ko-KR" altLang="en-US" sz="2000" dirty="0" smtClean="0"/>
              <a:t>축이 없음</a:t>
            </a:r>
            <a:r>
              <a:rPr lang="en-US" altLang="ko-KR" sz="2000" dirty="0" smtClean="0"/>
              <a:t>)</a:t>
            </a:r>
            <a:r>
              <a:rPr lang="ko-KR" altLang="en-US" sz="2000" dirty="0" smtClean="0"/>
              <a:t>이므로 </a:t>
            </a:r>
            <a:r>
              <a:rPr lang="en-US" altLang="ko-KR" sz="2000" dirty="0" smtClean="0"/>
              <a:t>shape</a:t>
            </a:r>
            <a:r>
              <a:rPr lang="ko-KR" altLang="en-US" sz="2000" dirty="0" smtClean="0"/>
              <a:t>는 빈 </a:t>
            </a:r>
            <a:r>
              <a:rPr lang="ko-KR" altLang="en-US" sz="2000" dirty="0" err="1" smtClean="0"/>
              <a:t>튜플입니다</a:t>
            </a:r>
            <a:r>
              <a:rPr lang="en-US" altLang="ko-KR" sz="2000" dirty="0" smtClean="0"/>
              <a:t>.</a:t>
            </a:r>
            <a:endParaRPr lang="en-US" altLang="ko-KR" sz="2000" dirty="0"/>
          </a:p>
        </p:txBody>
      </p:sp>
      <p:sp>
        <p:nvSpPr>
          <p:cNvPr id="8" name="텍스트 개체 틀 3">
            <a:extLst>
              <a:ext uri="{FF2B5EF4-FFF2-40B4-BE49-F238E27FC236}">
                <a16:creationId xmlns:a16="http://schemas.microsoft.com/office/drawing/2014/main" id="{966BACD5-AFB9-4123-BE71-683A4C0A524E}"/>
              </a:ext>
            </a:extLst>
          </p:cNvPr>
          <p:cNvSpPr txBox="1">
            <a:spLocks/>
          </p:cNvSpPr>
          <p:nvPr/>
        </p:nvSpPr>
        <p:spPr>
          <a:xfrm>
            <a:off x="1289013" y="1316368"/>
            <a:ext cx="6966963" cy="4146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Scalar  -0</a:t>
            </a:r>
            <a:r>
              <a:rPr lang="ko-KR" altLang="en-US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차원</a:t>
            </a:r>
            <a:endParaRPr lang="en-US" altLang="ko-KR" sz="24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5930C91-5829-4213-9003-075DECF053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337" y="3618714"/>
            <a:ext cx="3671663" cy="172402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A01E498-A441-4B5F-B5D3-2E6A9684D7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0658" y="3618714"/>
            <a:ext cx="2789344" cy="165737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63CB397-9C65-40C3-9A8B-339457922D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8660" y="3686556"/>
            <a:ext cx="2545500" cy="12954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087282" y="4417864"/>
            <a:ext cx="25029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/>
              <a:t>다차원 배열</a:t>
            </a:r>
            <a:r>
              <a:rPr lang="en-US" altLang="ko-KR" sz="1000" dirty="0" smtClean="0"/>
              <a:t>(</a:t>
            </a:r>
            <a:r>
              <a:rPr lang="ko-KR" altLang="en-US" sz="1000" dirty="0" smtClean="0"/>
              <a:t>클래스</a:t>
            </a:r>
            <a:r>
              <a:rPr lang="en-US" altLang="ko-KR" sz="1000" dirty="0" smtClean="0"/>
              <a:t>)</a:t>
            </a:r>
            <a:r>
              <a:rPr lang="ko-KR" altLang="en-US" sz="1000" dirty="0" smtClean="0"/>
              <a:t> 확인</a:t>
            </a:r>
            <a:endParaRPr lang="ko-KR" altLang="en-US" sz="1000" dirty="0"/>
          </a:p>
        </p:txBody>
      </p:sp>
      <p:sp>
        <p:nvSpPr>
          <p:cNvPr id="9" name="TextBox 8"/>
          <p:cNvSpPr txBox="1"/>
          <p:nvPr/>
        </p:nvSpPr>
        <p:spPr>
          <a:xfrm>
            <a:off x="1123980" y="3495603"/>
            <a:ext cx="37066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다차원 배열을 만드는 기본 함수는 </a:t>
            </a:r>
            <a:r>
              <a:rPr lang="en-US" altLang="ko-KR" sz="1000" dirty="0"/>
              <a:t>array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678258" y="3805862"/>
            <a:ext cx="37066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/>
              <a:t>다차원 배열의 차원 확인 함수</a:t>
            </a:r>
            <a:endParaRPr lang="en-US" altLang="ko-KR" sz="1000" dirty="0"/>
          </a:p>
        </p:txBody>
      </p:sp>
    </p:spTree>
    <p:extLst>
      <p:ext uri="{BB962C8B-B14F-4D97-AF65-F5344CB8AC3E}">
        <p14:creationId xmlns:p14="http://schemas.microsoft.com/office/powerpoint/2010/main" val="24630973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4294967295"/>
          </p:nvPr>
        </p:nvSpPr>
        <p:spPr>
          <a:xfrm>
            <a:off x="868680" y="1878705"/>
            <a:ext cx="9217385" cy="795609"/>
          </a:xfrm>
          <a:prstGeom prst="rect">
            <a:avLst/>
          </a:prstGeom>
        </p:spPr>
        <p:txBody>
          <a:bodyPr/>
          <a:lstStyle/>
          <a:p>
            <a:pPr marL="422041" indent="-422041">
              <a:buFont typeface="Arial" panose="020B0604020202020204" pitchFamily="34" charset="0"/>
              <a:buChar char="•"/>
            </a:pPr>
            <a:r>
              <a:rPr lang="ko-KR" altLang="en-US" sz="2000" dirty="0" smtClean="0"/>
              <a:t>벡터는 </a:t>
            </a:r>
            <a:r>
              <a:rPr lang="ko-KR" altLang="en-US" sz="2000" b="1" dirty="0" smtClean="0"/>
              <a:t>크기</a:t>
            </a:r>
            <a:r>
              <a:rPr lang="ko-KR" altLang="en-US" sz="2000" dirty="0" smtClean="0"/>
              <a:t>뿐만 아니라 </a:t>
            </a:r>
            <a:r>
              <a:rPr lang="ko-KR" altLang="en-US" sz="2000" b="1" dirty="0" smtClean="0"/>
              <a:t>방향</a:t>
            </a:r>
            <a:r>
              <a:rPr lang="ko-KR" altLang="en-US" sz="2000" dirty="0" smtClean="0"/>
              <a:t>까지 가진 하나의 수의 집합입니다</a:t>
            </a:r>
            <a:r>
              <a:rPr lang="en-US" altLang="ko-KR" sz="2000" dirty="0" smtClean="0"/>
              <a:t>.</a:t>
            </a:r>
          </a:p>
          <a:p>
            <a:pPr marL="422041" indent="-422041">
              <a:buFont typeface="Arial" panose="020B0604020202020204" pitchFamily="34" charset="0"/>
              <a:buChar char="•"/>
            </a:pPr>
            <a:r>
              <a:rPr lang="en-US" altLang="ko-KR" sz="2000" dirty="0" smtClean="0"/>
              <a:t>1</a:t>
            </a:r>
            <a:r>
              <a:rPr lang="ko-KR" altLang="en-US" sz="2000" dirty="0"/>
              <a:t>차원 리스트를 인자로 전달해서 다차원 배열을 만듭니다</a:t>
            </a:r>
            <a:r>
              <a:rPr lang="en-US" altLang="ko-KR" sz="2000" dirty="0" smtClean="0"/>
              <a:t>.</a:t>
            </a:r>
          </a:p>
          <a:p>
            <a:pPr marL="422041" indent="-422041">
              <a:buFont typeface="Arial" panose="020B0604020202020204" pitchFamily="34" charset="0"/>
              <a:buChar char="•"/>
            </a:pPr>
            <a:r>
              <a:rPr lang="ko-KR" altLang="en-US" sz="2000" dirty="0" smtClean="0"/>
              <a:t>벡터를 나타내기 위해서 </a:t>
            </a:r>
            <a:r>
              <a:rPr lang="ko-KR" altLang="en-US" sz="2000" b="1" dirty="0" smtClean="0"/>
              <a:t>대괄호</a:t>
            </a:r>
            <a:r>
              <a:rPr lang="ko-KR" altLang="en-US" sz="2000" dirty="0" smtClean="0"/>
              <a:t>를 사용합니다</a:t>
            </a:r>
            <a:r>
              <a:rPr lang="en-US" altLang="ko-KR" sz="2000" dirty="0" smtClean="0"/>
              <a:t>.</a:t>
            </a:r>
            <a:endParaRPr lang="en-US" altLang="ko-KR" sz="2000" dirty="0"/>
          </a:p>
          <a:p>
            <a:pPr marL="422041" indent="-422041">
              <a:buFont typeface="Arial" panose="020B0604020202020204" pitchFamily="34" charset="0"/>
              <a:buChar char="•"/>
            </a:pPr>
            <a:r>
              <a:rPr lang="en-US" altLang="ko-KR" sz="2000" dirty="0" smtClean="0"/>
              <a:t>1</a:t>
            </a:r>
            <a:r>
              <a:rPr lang="ko-KR" altLang="en-US" sz="2000" dirty="0" smtClean="0"/>
              <a:t>차원 배열 </a:t>
            </a:r>
            <a:r>
              <a:rPr lang="ko-KR" altLang="en-US" sz="2000" dirty="0"/>
              <a:t>벡터가 만들어집니다</a:t>
            </a:r>
            <a:r>
              <a:rPr lang="en-US" altLang="ko-KR" sz="2000" dirty="0"/>
              <a:t>.</a:t>
            </a:r>
          </a:p>
        </p:txBody>
      </p:sp>
      <p:sp>
        <p:nvSpPr>
          <p:cNvPr id="8" name="텍스트 개체 틀 3">
            <a:extLst>
              <a:ext uri="{FF2B5EF4-FFF2-40B4-BE49-F238E27FC236}">
                <a16:creationId xmlns:a16="http://schemas.microsoft.com/office/drawing/2014/main" id="{966BACD5-AFB9-4123-BE71-683A4C0A524E}"/>
              </a:ext>
            </a:extLst>
          </p:cNvPr>
          <p:cNvSpPr txBox="1">
            <a:spLocks/>
          </p:cNvSpPr>
          <p:nvPr/>
        </p:nvSpPr>
        <p:spPr>
          <a:xfrm>
            <a:off x="1289013" y="1316368"/>
            <a:ext cx="6966963" cy="4146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Vector  - 1</a:t>
            </a:r>
            <a:r>
              <a:rPr lang="ko-KR" altLang="en-US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차원</a:t>
            </a:r>
            <a:endParaRPr lang="en-US" altLang="ko-KR" sz="24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8F6B858-D153-4639-9FDD-3FDCE09CA1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8255" y="4612803"/>
            <a:ext cx="3104579" cy="173355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83D6797-2E51-461C-86C3-73EC63DAC9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0196" y="4709519"/>
            <a:ext cx="2787502" cy="1266825"/>
          </a:xfrm>
          <a:prstGeom prst="rect">
            <a:avLst/>
          </a:prstGeom>
        </p:spPr>
      </p:pic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7022328"/>
              </p:ext>
            </p:extLst>
          </p:nvPr>
        </p:nvGraphicFramePr>
        <p:xfrm>
          <a:off x="552073" y="4707551"/>
          <a:ext cx="3178885" cy="14898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5777">
                  <a:extLst>
                    <a:ext uri="{9D8B030D-6E8A-4147-A177-3AD203B41FA5}">
                      <a16:colId xmlns:a16="http://schemas.microsoft.com/office/drawing/2014/main" val="3754517221"/>
                    </a:ext>
                  </a:extLst>
                </a:gridCol>
                <a:gridCol w="635777">
                  <a:extLst>
                    <a:ext uri="{9D8B030D-6E8A-4147-A177-3AD203B41FA5}">
                      <a16:colId xmlns:a16="http://schemas.microsoft.com/office/drawing/2014/main" val="861763123"/>
                    </a:ext>
                  </a:extLst>
                </a:gridCol>
                <a:gridCol w="635777">
                  <a:extLst>
                    <a:ext uri="{9D8B030D-6E8A-4147-A177-3AD203B41FA5}">
                      <a16:colId xmlns:a16="http://schemas.microsoft.com/office/drawing/2014/main" val="1359059361"/>
                    </a:ext>
                  </a:extLst>
                </a:gridCol>
                <a:gridCol w="635777">
                  <a:extLst>
                    <a:ext uri="{9D8B030D-6E8A-4147-A177-3AD203B41FA5}">
                      <a16:colId xmlns:a16="http://schemas.microsoft.com/office/drawing/2014/main" val="2454531717"/>
                    </a:ext>
                  </a:extLst>
                </a:gridCol>
                <a:gridCol w="635777">
                  <a:extLst>
                    <a:ext uri="{9D8B030D-6E8A-4147-A177-3AD203B41FA5}">
                      <a16:colId xmlns:a16="http://schemas.microsoft.com/office/drawing/2014/main" val="1558057390"/>
                    </a:ext>
                  </a:extLst>
                </a:gridCol>
              </a:tblGrid>
              <a:tr h="7449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</a:rPr>
                        <a:t>인덱스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7704815"/>
                  </a:ext>
                </a:extLst>
              </a:tr>
              <a:tr h="7449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성분</a:t>
                      </a:r>
                      <a:endParaRPr lang="ko-KR" altLang="en-US" sz="11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1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2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3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4</a:t>
                      </a:r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60262008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7506699" y="4991482"/>
            <a:ext cx="37066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/>
              <a:t>1</a:t>
            </a:r>
            <a:r>
              <a:rPr lang="ko-KR" altLang="en-US" sz="1000" dirty="0" smtClean="0"/>
              <a:t>차원 배열 확인</a:t>
            </a:r>
            <a:endParaRPr lang="en-US" altLang="ko-KR" sz="1000" dirty="0"/>
          </a:p>
        </p:txBody>
      </p:sp>
    </p:spTree>
    <p:extLst>
      <p:ext uri="{BB962C8B-B14F-4D97-AF65-F5344CB8AC3E}">
        <p14:creationId xmlns:p14="http://schemas.microsoft.com/office/powerpoint/2010/main" val="39495101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4294967295"/>
          </p:nvPr>
        </p:nvSpPr>
        <p:spPr>
          <a:xfrm>
            <a:off x="868680" y="1876855"/>
            <a:ext cx="9217385" cy="795609"/>
          </a:xfrm>
          <a:prstGeom prst="rect">
            <a:avLst/>
          </a:prstGeom>
        </p:spPr>
        <p:txBody>
          <a:bodyPr/>
          <a:lstStyle/>
          <a:p>
            <a:pPr marL="422041" indent="-422041">
              <a:buFont typeface="Arial" panose="020B0604020202020204" pitchFamily="34" charset="0"/>
              <a:buChar char="•"/>
            </a:pPr>
            <a:r>
              <a:rPr lang="ko-KR" altLang="en-US" sz="2000" dirty="0"/>
              <a:t>특정 </a:t>
            </a:r>
            <a:r>
              <a:rPr lang="ko-KR" altLang="en-US" sz="2000" b="1" dirty="0"/>
              <a:t>범위와 간격</a:t>
            </a:r>
            <a:r>
              <a:rPr lang="ko-KR" altLang="en-US" sz="2000" dirty="0"/>
              <a:t>을 지정해서 배열을 만드는 </a:t>
            </a:r>
            <a:r>
              <a:rPr lang="en-US" altLang="ko-KR" sz="2000" dirty="0"/>
              <a:t>arange </a:t>
            </a:r>
            <a:r>
              <a:rPr lang="ko-KR" altLang="en-US" sz="2000" dirty="0"/>
              <a:t>함수입니다</a:t>
            </a:r>
            <a:r>
              <a:rPr lang="en-US" altLang="ko-KR" sz="2000" dirty="0"/>
              <a:t>. </a:t>
            </a:r>
          </a:p>
          <a:p>
            <a:pPr marL="422041" indent="-422041">
              <a:buFont typeface="Arial" panose="020B0604020202020204" pitchFamily="34" charset="0"/>
              <a:buChar char="•"/>
            </a:pPr>
            <a:r>
              <a:rPr lang="ko-KR" altLang="en-US" sz="2000" dirty="0"/>
              <a:t>정수와 실수 등으로 지정해서 다차원 배열을 만들 수 있습니다</a:t>
            </a:r>
            <a:r>
              <a:rPr lang="en-US" altLang="ko-KR" sz="2000" dirty="0"/>
              <a:t>.</a:t>
            </a:r>
          </a:p>
        </p:txBody>
      </p:sp>
      <p:sp>
        <p:nvSpPr>
          <p:cNvPr id="8" name="텍스트 개체 틀 3">
            <a:extLst>
              <a:ext uri="{FF2B5EF4-FFF2-40B4-BE49-F238E27FC236}">
                <a16:creationId xmlns:a16="http://schemas.microsoft.com/office/drawing/2014/main" id="{966BACD5-AFB9-4123-BE71-683A4C0A524E}"/>
              </a:ext>
            </a:extLst>
          </p:cNvPr>
          <p:cNvSpPr txBox="1">
            <a:spLocks/>
          </p:cNvSpPr>
          <p:nvPr/>
        </p:nvSpPr>
        <p:spPr>
          <a:xfrm>
            <a:off x="1289013" y="1316368"/>
            <a:ext cx="6966963" cy="4146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벡터 생성 함수 </a:t>
            </a:r>
            <a:r>
              <a:rPr lang="en-US" altLang="ko-KR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595971A-2CF1-498F-AF77-F010AEEF4C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549" y="3438143"/>
            <a:ext cx="4107371" cy="201168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15B30FA-7D3E-4192-81AD-4402D4AF0D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0747" y="3237165"/>
            <a:ext cx="5076825" cy="250507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7400441" y="3130657"/>
            <a:ext cx="15420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시작</a:t>
            </a:r>
            <a:r>
              <a:rPr lang="en-US" altLang="ko-KR" sz="1000" dirty="0" smtClean="0"/>
              <a:t>, </a:t>
            </a:r>
            <a:r>
              <a:rPr lang="ko-KR" altLang="en-US" sz="1000" dirty="0" smtClean="0"/>
              <a:t>종료</a:t>
            </a:r>
            <a:r>
              <a:rPr lang="en-US" altLang="ko-KR" sz="1000" dirty="0" smtClean="0"/>
              <a:t>, </a:t>
            </a:r>
            <a:r>
              <a:rPr lang="ko-KR" altLang="en-US" sz="1000" dirty="0" smtClean="0"/>
              <a:t>간격</a:t>
            </a:r>
            <a:endParaRPr lang="ko-KR" altLang="en-US" sz="1000" dirty="0"/>
          </a:p>
        </p:txBody>
      </p:sp>
      <p:sp>
        <p:nvSpPr>
          <p:cNvPr id="3" name="TextBox 2"/>
          <p:cNvSpPr txBox="1"/>
          <p:nvPr/>
        </p:nvSpPr>
        <p:spPr>
          <a:xfrm>
            <a:off x="1666068" y="4512949"/>
            <a:ext cx="21930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맨 처음 시작은 </a:t>
            </a:r>
            <a:r>
              <a:rPr lang="en-US" altLang="ko-KR" sz="1000" dirty="0" smtClean="0"/>
              <a:t>0</a:t>
            </a:r>
            <a:r>
              <a:rPr lang="ko-KR" altLang="en-US" sz="1000" dirty="0" smtClean="0"/>
              <a:t>부터 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4421284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3">
            <a:extLst>
              <a:ext uri="{FF2B5EF4-FFF2-40B4-BE49-F238E27FC236}">
                <a16:creationId xmlns:a16="http://schemas.microsoft.com/office/drawing/2014/main" id="{966BACD5-AFB9-4123-BE71-683A4C0A524E}"/>
              </a:ext>
            </a:extLst>
          </p:cNvPr>
          <p:cNvSpPr txBox="1">
            <a:spLocks/>
          </p:cNvSpPr>
          <p:nvPr/>
        </p:nvSpPr>
        <p:spPr>
          <a:xfrm>
            <a:off x="1289013" y="1316368"/>
            <a:ext cx="6966963" cy="4146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4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reshape </a:t>
            </a:r>
            <a:r>
              <a:rPr lang="ko-KR" altLang="en-US" sz="2400" dirty="0" err="1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메소드</a:t>
            </a:r>
            <a:endParaRPr lang="en-US" altLang="ko-KR" sz="24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16013" t="45579" r="67814" b="42797"/>
          <a:stretch/>
        </p:blipFill>
        <p:spPr>
          <a:xfrm>
            <a:off x="1289013" y="3862953"/>
            <a:ext cx="4214678" cy="172418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16157" t="62557" r="67425" b="25604"/>
          <a:stretch/>
        </p:blipFill>
        <p:spPr>
          <a:xfrm>
            <a:off x="6206958" y="3862953"/>
            <a:ext cx="4200745" cy="1724186"/>
          </a:xfrm>
          <a:prstGeom prst="rect">
            <a:avLst/>
          </a:prstGeom>
        </p:spPr>
      </p:pic>
      <p:sp>
        <p:nvSpPr>
          <p:cNvPr id="6" name="텍스트 개체 틀 3"/>
          <p:cNvSpPr txBox="1">
            <a:spLocks/>
          </p:cNvSpPr>
          <p:nvPr/>
        </p:nvSpPr>
        <p:spPr>
          <a:xfrm>
            <a:off x="868680" y="1876856"/>
            <a:ext cx="9217385" cy="79560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22041" indent="-422041"/>
            <a:r>
              <a:rPr lang="ko-KR" altLang="en-US" sz="2000" dirty="0" smtClean="0"/>
              <a:t>형상 변경에 사용합니다</a:t>
            </a:r>
            <a:r>
              <a:rPr lang="en-US" altLang="ko-KR" sz="2000" dirty="0" smtClean="0"/>
              <a:t>.</a:t>
            </a:r>
          </a:p>
          <a:p>
            <a:pPr marL="422041" indent="-422041"/>
            <a:r>
              <a:rPr lang="ko-KR" altLang="en-US" sz="2000" dirty="0" smtClean="0"/>
              <a:t>주의 점은 원소의 개수가 동일해야 합니다</a:t>
            </a:r>
            <a:r>
              <a:rPr lang="en-US" altLang="ko-KR" sz="2000" dirty="0" smtClean="0"/>
              <a:t>.</a:t>
            </a:r>
          </a:p>
          <a:p>
            <a:pPr marL="422041" indent="-422041"/>
            <a:r>
              <a:rPr lang="en-US" altLang="ko-KR" sz="2000" dirty="0" smtClean="0"/>
              <a:t>reshape</a:t>
            </a:r>
            <a:r>
              <a:rPr lang="ko-KR" altLang="en-US" sz="2000" dirty="0" smtClean="0"/>
              <a:t>안 숫자를 곱하면 전체 원소의 개수가 동일합니다</a:t>
            </a:r>
            <a:r>
              <a:rPr lang="en-US" altLang="ko-KR" sz="2000" dirty="0" smtClean="0"/>
              <a:t>.</a:t>
            </a:r>
          </a:p>
          <a:p>
            <a:pPr marL="422041" indent="-422041"/>
            <a:r>
              <a:rPr lang="en-US" altLang="ko-KR" sz="2000" dirty="0" smtClean="0"/>
              <a:t>3</a:t>
            </a:r>
            <a:r>
              <a:rPr lang="ko-KR" altLang="en-US" sz="2000" dirty="0" smtClean="0"/>
              <a:t>차원 배열 또한 마찬가지입니다</a:t>
            </a:r>
            <a:r>
              <a:rPr lang="en-US" altLang="ko-KR" sz="2000" dirty="0" smtClean="0"/>
              <a:t>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690890" y="4316990"/>
            <a:ext cx="21930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행 </a:t>
            </a:r>
            <a:r>
              <a:rPr lang="en-US" altLang="ko-KR" sz="1000" dirty="0" smtClean="0"/>
              <a:t>, </a:t>
            </a:r>
            <a:r>
              <a:rPr lang="ko-KR" altLang="en-US" sz="1000" dirty="0" smtClean="0"/>
              <a:t>열</a:t>
            </a:r>
            <a:endParaRPr lang="ko-KR" altLang="en-US" sz="1000" dirty="0"/>
          </a:p>
        </p:txBody>
      </p:sp>
      <p:sp>
        <p:nvSpPr>
          <p:cNvPr id="9" name="TextBox 8"/>
          <p:cNvSpPr txBox="1"/>
          <p:nvPr/>
        </p:nvSpPr>
        <p:spPr>
          <a:xfrm>
            <a:off x="9399792" y="4346279"/>
            <a:ext cx="21930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깊이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1462099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4294967295"/>
          </p:nvPr>
        </p:nvSpPr>
        <p:spPr>
          <a:xfrm>
            <a:off x="859652" y="1876856"/>
            <a:ext cx="9217385" cy="795609"/>
          </a:xfrm>
          <a:prstGeom prst="rect">
            <a:avLst/>
          </a:prstGeom>
        </p:spPr>
        <p:txBody>
          <a:bodyPr/>
          <a:lstStyle/>
          <a:p>
            <a:pPr marL="422041" indent="-422041">
              <a:buFont typeface="Arial" panose="020B0604020202020204" pitchFamily="34" charset="0"/>
              <a:buChar char="•"/>
            </a:pPr>
            <a:r>
              <a:rPr lang="ko-KR" altLang="en-US" sz="2000" dirty="0" smtClean="0"/>
              <a:t>범위를 가지고 </a:t>
            </a:r>
            <a:r>
              <a:rPr lang="en-US" altLang="ko-KR" sz="2000" dirty="0" smtClean="0"/>
              <a:t>1</a:t>
            </a:r>
            <a:r>
              <a:rPr lang="ko-KR" altLang="en-US" sz="2000" dirty="0" smtClean="0"/>
              <a:t>차원 배열을 만드는 </a:t>
            </a:r>
            <a:r>
              <a:rPr lang="en-US" altLang="ko-KR" sz="2000" dirty="0" err="1" smtClean="0"/>
              <a:t>linspace</a:t>
            </a:r>
            <a:r>
              <a:rPr lang="ko-KR" altLang="en-US" sz="2000" dirty="0" smtClean="0"/>
              <a:t>함수를 사용합니다</a:t>
            </a:r>
            <a:r>
              <a:rPr lang="en-US" altLang="ko-KR" sz="2000" dirty="0" smtClean="0"/>
              <a:t>.</a:t>
            </a:r>
          </a:p>
          <a:p>
            <a:pPr marL="422041" indent="-422041">
              <a:buFont typeface="Arial" panose="020B0604020202020204" pitchFamily="34" charset="0"/>
              <a:buChar char="•"/>
            </a:pPr>
            <a:r>
              <a:rPr lang="en-US" altLang="ko-KR" sz="2000" dirty="0" smtClean="0"/>
              <a:t>arrange</a:t>
            </a:r>
            <a:r>
              <a:rPr lang="ko-KR" altLang="en-US" sz="2000" dirty="0" smtClean="0"/>
              <a:t>와 차이점은 </a:t>
            </a:r>
            <a:r>
              <a:rPr lang="ko-KR" altLang="en-US" sz="2000" dirty="0" err="1" smtClean="0"/>
              <a:t>종료점</a:t>
            </a:r>
            <a:r>
              <a:rPr lang="ko-KR" altLang="en-US" sz="2000" dirty="0" smtClean="0"/>
              <a:t> 포함 배열 원소를 만들며 간격 대신 </a:t>
            </a:r>
            <a:r>
              <a:rPr lang="ko-KR" altLang="en-US" sz="2000" dirty="0"/>
              <a:t>원</a:t>
            </a:r>
            <a:r>
              <a:rPr lang="ko-KR" altLang="en-US" sz="2000" dirty="0" smtClean="0"/>
              <a:t>소의 개수를 </a:t>
            </a:r>
            <a:r>
              <a:rPr lang="ko-KR" altLang="en-US" sz="2000" dirty="0" err="1" smtClean="0"/>
              <a:t>전달해야합니다</a:t>
            </a:r>
            <a:r>
              <a:rPr lang="en-US" altLang="ko-KR" sz="2000" dirty="0" smtClean="0"/>
              <a:t>.</a:t>
            </a:r>
            <a:endParaRPr lang="en-US" altLang="ko-KR" sz="2000" dirty="0"/>
          </a:p>
          <a:p>
            <a:pPr marL="422041" indent="-422041">
              <a:buFont typeface="Arial" panose="020B0604020202020204" pitchFamily="34" charset="0"/>
              <a:buChar char="•"/>
            </a:pPr>
            <a:r>
              <a:rPr lang="en-US" altLang="ko-KR" sz="2000" dirty="0" err="1" smtClean="0"/>
              <a:t>linspace</a:t>
            </a:r>
            <a:r>
              <a:rPr lang="ko-KR" altLang="en-US" sz="2000" dirty="0" smtClean="0"/>
              <a:t>는 실수</a:t>
            </a:r>
            <a:r>
              <a:rPr lang="en-US" altLang="ko-KR" sz="2000" dirty="0" smtClean="0"/>
              <a:t>(float64)</a:t>
            </a:r>
            <a:r>
              <a:rPr lang="ko-KR" altLang="en-US" sz="2000" dirty="0" smtClean="0"/>
              <a:t>를 가진 원소를 만듭니다</a:t>
            </a:r>
            <a:r>
              <a:rPr lang="en-US" altLang="ko-KR" sz="2000" dirty="0" smtClean="0"/>
              <a:t>.</a:t>
            </a:r>
            <a:endParaRPr lang="en-US" altLang="ko-KR" sz="2000" dirty="0"/>
          </a:p>
          <a:p>
            <a:pPr marL="422041" indent="-422041">
              <a:buFont typeface="Arial" panose="020B0604020202020204" pitchFamily="34" charset="0"/>
              <a:buChar char="•"/>
            </a:pPr>
            <a:r>
              <a:rPr lang="ko-KR" altLang="en-US" sz="2000" dirty="0"/>
              <a:t>종료점을 포함하지 않을 때는 </a:t>
            </a:r>
            <a:r>
              <a:rPr lang="en-US" altLang="ko-KR" sz="2000" dirty="0"/>
              <a:t>endpoint</a:t>
            </a:r>
            <a:r>
              <a:rPr lang="ko-KR" altLang="en-US" sz="2000" dirty="0"/>
              <a:t>를 </a:t>
            </a:r>
            <a:r>
              <a:rPr lang="en-US" altLang="ko-KR" sz="2000" dirty="0"/>
              <a:t>False </a:t>
            </a:r>
            <a:r>
              <a:rPr lang="ko-KR" altLang="en-US" sz="2000" dirty="0"/>
              <a:t>지정합니다</a:t>
            </a:r>
            <a:r>
              <a:rPr lang="en-US" altLang="ko-KR" sz="2000" dirty="0"/>
              <a:t>. </a:t>
            </a:r>
            <a:r>
              <a:rPr lang="ko-KR" altLang="en-US" sz="2000" dirty="0"/>
              <a:t> 원소 값들의 차이인 간격은 </a:t>
            </a:r>
            <a:r>
              <a:rPr lang="en-US" altLang="ko-KR" sz="2000" dirty="0" err="1"/>
              <a:t>retstep</a:t>
            </a:r>
            <a:r>
              <a:rPr lang="en-US" altLang="ko-KR" sz="2000" dirty="0"/>
              <a:t>=True</a:t>
            </a:r>
            <a:r>
              <a:rPr lang="ko-KR" altLang="en-US" sz="2000" dirty="0"/>
              <a:t>를 지정해 확인합니다</a:t>
            </a:r>
            <a:r>
              <a:rPr lang="en-US" altLang="ko-KR" sz="2000" dirty="0"/>
              <a:t>.</a:t>
            </a:r>
          </a:p>
        </p:txBody>
      </p:sp>
      <p:sp>
        <p:nvSpPr>
          <p:cNvPr id="8" name="텍스트 개체 틀 3">
            <a:extLst>
              <a:ext uri="{FF2B5EF4-FFF2-40B4-BE49-F238E27FC236}">
                <a16:creationId xmlns:a16="http://schemas.microsoft.com/office/drawing/2014/main" id="{966BACD5-AFB9-4123-BE71-683A4C0A524E}"/>
              </a:ext>
            </a:extLst>
          </p:cNvPr>
          <p:cNvSpPr txBox="1">
            <a:spLocks/>
          </p:cNvSpPr>
          <p:nvPr/>
        </p:nvSpPr>
        <p:spPr>
          <a:xfrm>
            <a:off x="1289013" y="1316368"/>
            <a:ext cx="6966963" cy="4146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벡터 생성 함수 </a:t>
            </a:r>
            <a:r>
              <a:rPr lang="en-US" altLang="ko-KR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BE5E782-CFB8-4051-AA15-33759E2B00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490" y="4538837"/>
            <a:ext cx="4714875" cy="190582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977A242-B6F7-4331-9E92-CD57A57363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4538837"/>
            <a:ext cx="5019675" cy="172294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681207" y="4554335"/>
            <a:ext cx="19837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10</a:t>
            </a:r>
            <a:r>
              <a:rPr lang="ko-KR" altLang="en-US" sz="1000" dirty="0" smtClean="0"/>
              <a:t>개의 구간으로 동등하게 분할</a:t>
            </a:r>
            <a:endParaRPr lang="ko-KR" altLang="en-US" sz="1000" dirty="0"/>
          </a:p>
        </p:txBody>
      </p:sp>
      <p:sp>
        <p:nvSpPr>
          <p:cNvPr id="7" name="TextBox 6"/>
          <p:cNvSpPr txBox="1"/>
          <p:nvPr/>
        </p:nvSpPr>
        <p:spPr>
          <a:xfrm>
            <a:off x="9040678" y="4499217"/>
            <a:ext cx="19837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err="1" smtClean="0"/>
              <a:t>증분</a:t>
            </a:r>
            <a:r>
              <a:rPr lang="en-US" altLang="ko-KR" sz="1000" dirty="0" smtClean="0"/>
              <a:t>(</a:t>
            </a:r>
            <a:r>
              <a:rPr lang="ko-KR" altLang="en-US" sz="1000" dirty="0" smtClean="0"/>
              <a:t>간격</a:t>
            </a:r>
            <a:r>
              <a:rPr lang="en-US" altLang="ko-KR" sz="1000" dirty="0" smtClean="0"/>
              <a:t>)</a:t>
            </a:r>
            <a:endParaRPr lang="ko-KR" altLang="en-US" sz="1000" dirty="0"/>
          </a:p>
        </p:txBody>
      </p:sp>
      <p:sp>
        <p:nvSpPr>
          <p:cNvPr id="10" name="TextBox 9"/>
          <p:cNvSpPr txBox="1"/>
          <p:nvPr/>
        </p:nvSpPr>
        <p:spPr>
          <a:xfrm>
            <a:off x="8017790" y="4509989"/>
            <a:ext cx="19837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/>
              <a:t>종료 값을 제외</a:t>
            </a:r>
            <a:r>
              <a:rPr lang="en-US" altLang="ko-KR" sz="1000" dirty="0" smtClean="0"/>
              <a:t>(False)</a:t>
            </a:r>
            <a:endParaRPr lang="ko-KR" altLang="en-US" sz="1000" dirty="0"/>
          </a:p>
        </p:txBody>
      </p:sp>
      <p:sp>
        <p:nvSpPr>
          <p:cNvPr id="11" name="TextBox 10"/>
          <p:cNvSpPr txBox="1"/>
          <p:nvPr/>
        </p:nvSpPr>
        <p:spPr>
          <a:xfrm>
            <a:off x="9627325" y="5597014"/>
            <a:ext cx="19837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err="1" smtClean="0"/>
              <a:t>증분</a:t>
            </a:r>
            <a:r>
              <a:rPr lang="en-US" altLang="ko-KR" sz="1000" dirty="0" smtClean="0"/>
              <a:t>(</a:t>
            </a:r>
            <a:r>
              <a:rPr lang="ko-KR" altLang="en-US" sz="1000" dirty="0" smtClean="0"/>
              <a:t>간격</a:t>
            </a:r>
            <a:r>
              <a:rPr lang="en-US" altLang="ko-KR" sz="1000" dirty="0" smtClean="0"/>
              <a:t>)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5853356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4294967295"/>
          </p:nvPr>
        </p:nvSpPr>
        <p:spPr>
          <a:xfrm>
            <a:off x="868680" y="1876856"/>
            <a:ext cx="9217385" cy="795609"/>
          </a:xfrm>
          <a:prstGeom prst="rect">
            <a:avLst/>
          </a:prstGeom>
        </p:spPr>
        <p:txBody>
          <a:bodyPr/>
          <a:lstStyle/>
          <a:p>
            <a:pPr marL="422041" indent="-422041">
              <a:buFont typeface="Arial" panose="020B0604020202020204" pitchFamily="34" charset="0"/>
              <a:buChar char="•"/>
            </a:pPr>
            <a:r>
              <a:rPr lang="ko-KR" altLang="en-US" sz="2000" dirty="0"/>
              <a:t>특정 범위의 </a:t>
            </a:r>
            <a:r>
              <a:rPr lang="en-US" altLang="ko-KR" sz="2000" dirty="0"/>
              <a:t>log </a:t>
            </a:r>
            <a:r>
              <a:rPr lang="ko-KR" altLang="en-US" sz="2000" dirty="0"/>
              <a:t>값을 원소로 다차원 배열을 만들 수 있습니다</a:t>
            </a:r>
            <a:r>
              <a:rPr lang="en-US" altLang="ko-KR" sz="2000" dirty="0" smtClean="0"/>
              <a:t>.</a:t>
            </a:r>
          </a:p>
          <a:p>
            <a:pPr marL="422041" indent="-422041">
              <a:buFont typeface="Arial" panose="020B0604020202020204" pitchFamily="34" charset="0"/>
              <a:buChar char="•"/>
            </a:pPr>
            <a:r>
              <a:rPr lang="ko-KR" altLang="en-US" sz="2000" dirty="0" smtClean="0"/>
              <a:t>로그 밑은 보통 </a:t>
            </a:r>
            <a:r>
              <a:rPr lang="en-US" altLang="ko-KR" sz="2000" dirty="0" smtClean="0"/>
              <a:t>10</a:t>
            </a:r>
            <a:r>
              <a:rPr lang="ko-KR" altLang="en-US" sz="2000" dirty="0" smtClean="0"/>
              <a:t>입니다</a:t>
            </a:r>
            <a:r>
              <a:rPr lang="en-US" altLang="ko-KR" sz="2000" dirty="0" smtClean="0"/>
              <a:t>.</a:t>
            </a:r>
          </a:p>
          <a:p>
            <a:pPr marL="422041" indent="-422041">
              <a:buFont typeface="Arial" panose="020B0604020202020204" pitchFamily="34" charset="0"/>
              <a:buChar char="•"/>
            </a:pPr>
            <a:r>
              <a:rPr lang="en-US" altLang="ko-KR" sz="2000" dirty="0" smtClean="0"/>
              <a:t>log</a:t>
            </a:r>
            <a:r>
              <a:rPr lang="ko-KR" altLang="en-US" sz="2000" dirty="0" smtClean="0"/>
              <a:t>에 진수의 값을 원소로 하는 </a:t>
            </a:r>
            <a:r>
              <a:rPr lang="en-US" altLang="ko-KR" sz="2000" dirty="0" smtClean="0"/>
              <a:t>1</a:t>
            </a:r>
            <a:r>
              <a:rPr lang="ko-KR" altLang="en-US" sz="2000" dirty="0" smtClean="0"/>
              <a:t>차원 배열을 만듭니다</a:t>
            </a:r>
            <a:r>
              <a:rPr lang="en-US" altLang="ko-KR" sz="2000" dirty="0" smtClean="0"/>
              <a:t>. </a:t>
            </a:r>
            <a:endParaRPr lang="en-US" altLang="ko-KR" sz="2000" dirty="0"/>
          </a:p>
          <a:p>
            <a:pPr marL="422041" indent="-422041">
              <a:buFont typeface="Arial" panose="020B0604020202020204" pitchFamily="34" charset="0"/>
              <a:buChar char="•"/>
            </a:pPr>
            <a:endParaRPr lang="en-US" altLang="ko-KR" sz="2000" dirty="0"/>
          </a:p>
        </p:txBody>
      </p:sp>
      <p:sp>
        <p:nvSpPr>
          <p:cNvPr id="8" name="텍스트 개체 틀 3">
            <a:extLst>
              <a:ext uri="{FF2B5EF4-FFF2-40B4-BE49-F238E27FC236}">
                <a16:creationId xmlns:a16="http://schemas.microsoft.com/office/drawing/2014/main" id="{966BACD5-AFB9-4123-BE71-683A4C0A524E}"/>
              </a:ext>
            </a:extLst>
          </p:cNvPr>
          <p:cNvSpPr txBox="1">
            <a:spLocks/>
          </p:cNvSpPr>
          <p:nvPr/>
        </p:nvSpPr>
        <p:spPr>
          <a:xfrm>
            <a:off x="1289013" y="1316368"/>
            <a:ext cx="6966963" cy="4146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벡터 생성 함수 </a:t>
            </a:r>
            <a:r>
              <a:rPr lang="en-US" altLang="ko-KR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3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D9079D6-C927-4CFC-B37F-D803DBCC7A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2566" y="3761623"/>
            <a:ext cx="4086225" cy="142513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F8AD9FC-86D3-4586-A091-4E6BD9E1D6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2566" y="5246474"/>
            <a:ext cx="3713795" cy="104775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AFE7EA3-0590-466E-9931-420D286A33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1945" y="4334347"/>
            <a:ext cx="3624453" cy="127635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741390" y="3544803"/>
            <a:ext cx="15885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지수 </a:t>
            </a:r>
            <a:r>
              <a:rPr lang="en-US" altLang="ko-KR" sz="1000" dirty="0" smtClean="0"/>
              <a:t>0</a:t>
            </a:r>
            <a:r>
              <a:rPr lang="ko-KR" altLang="en-US" sz="1000" dirty="0" smtClean="0"/>
              <a:t>은 진수 </a:t>
            </a:r>
            <a:r>
              <a:rPr lang="en-US" altLang="ko-KR" sz="1000" dirty="0" smtClean="0"/>
              <a:t>1</a:t>
            </a:r>
          </a:p>
          <a:p>
            <a:r>
              <a:rPr lang="ko-KR" altLang="en-US" sz="1000" dirty="0" smtClean="0"/>
              <a:t>지수 </a:t>
            </a:r>
            <a:r>
              <a:rPr lang="en-US" altLang="ko-KR" sz="1000" dirty="0" smtClean="0"/>
              <a:t>2</a:t>
            </a:r>
            <a:r>
              <a:rPr lang="ko-KR" altLang="en-US" sz="1000" dirty="0" smtClean="0"/>
              <a:t>는 진수 </a:t>
            </a:r>
            <a:r>
              <a:rPr lang="en-US" altLang="ko-KR" sz="1000" dirty="0" smtClean="0"/>
              <a:t>100</a:t>
            </a:r>
            <a:endParaRPr lang="ko-KR" altLang="en-US" sz="1000" dirty="0"/>
          </a:p>
        </p:txBody>
      </p:sp>
      <p:sp>
        <p:nvSpPr>
          <p:cNvPr id="9" name="TextBox 8"/>
          <p:cNvSpPr txBox="1"/>
          <p:nvPr/>
        </p:nvSpPr>
        <p:spPr>
          <a:xfrm>
            <a:off x="9518121" y="4836832"/>
            <a:ext cx="197655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진수를 구하기 위해 </a:t>
            </a:r>
            <a:r>
              <a:rPr lang="en-US" altLang="ko-KR" sz="1000" dirty="0" smtClean="0"/>
              <a:t>power</a:t>
            </a:r>
            <a:r>
              <a:rPr lang="ko-KR" altLang="en-US" sz="1000" dirty="0" smtClean="0"/>
              <a:t>함수</a:t>
            </a:r>
            <a:endParaRPr lang="en-US" altLang="ko-KR" sz="1000" dirty="0" smtClean="0"/>
          </a:p>
          <a:p>
            <a:r>
              <a:rPr lang="ko-KR" altLang="en-US" sz="1000" dirty="0" smtClean="0"/>
              <a:t>로그 밑 숫자 </a:t>
            </a:r>
            <a:r>
              <a:rPr lang="en-US" altLang="ko-KR" sz="1000" dirty="0" smtClean="0"/>
              <a:t>10</a:t>
            </a:r>
            <a:r>
              <a:rPr lang="ko-KR" altLang="en-US" sz="1000" dirty="0" smtClean="0"/>
              <a:t>을 전달</a:t>
            </a:r>
            <a:endParaRPr lang="en-US" altLang="ko-KR" sz="1000" dirty="0" smtClean="0"/>
          </a:p>
          <a:p>
            <a:r>
              <a:rPr lang="en-US" altLang="ko-KR" sz="1000" dirty="0" err="1" smtClean="0"/>
              <a:t>linspace</a:t>
            </a:r>
            <a:r>
              <a:rPr lang="ko-KR" altLang="en-US" sz="1000" dirty="0" smtClean="0"/>
              <a:t>로 생성</a:t>
            </a:r>
            <a:r>
              <a:rPr lang="en-US" altLang="ko-KR" sz="1000" dirty="0" smtClean="0"/>
              <a:t>(la2)</a:t>
            </a:r>
            <a:r>
              <a:rPr lang="ko-KR" altLang="en-US" sz="1000" dirty="0" smtClean="0"/>
              <a:t>된 자료 전달</a:t>
            </a:r>
            <a:endParaRPr lang="en-US" altLang="ko-KR" sz="1000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3183918" y="4088126"/>
            <a:ext cx="15885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원소 </a:t>
            </a:r>
            <a:r>
              <a:rPr lang="ko-KR" altLang="en-US" sz="1000" dirty="0" err="1" smtClean="0"/>
              <a:t>갯수</a:t>
            </a:r>
            <a:endParaRPr lang="ko-KR" altLang="en-US" sz="1000" dirty="0"/>
          </a:p>
        </p:txBody>
      </p:sp>
      <p:sp>
        <p:nvSpPr>
          <p:cNvPr id="12" name="TextBox 11"/>
          <p:cNvSpPr txBox="1"/>
          <p:nvPr/>
        </p:nvSpPr>
        <p:spPr>
          <a:xfrm>
            <a:off x="8214967" y="4713721"/>
            <a:ext cx="15885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smtClean="0"/>
              <a:t>제곱 함수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7237926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3102</TotalTime>
  <Words>1352</Words>
  <Application>Microsoft Office PowerPoint</Application>
  <PresentationFormat>와이드스크린</PresentationFormat>
  <Paragraphs>232</Paragraphs>
  <Slides>32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42" baseType="lpstr">
      <vt:lpstr>HY각헤드라인B</vt:lpstr>
      <vt:lpstr>HY헤드라인M</vt:lpstr>
      <vt:lpstr>나눔고딕 ExtraBold</vt:lpstr>
      <vt:lpstr>맑은 고딕</vt:lpstr>
      <vt:lpstr>Arial</vt:lpstr>
      <vt:lpstr>Calibri</vt:lpstr>
      <vt:lpstr>Calibri Light</vt:lpstr>
      <vt:lpstr>Cambria Math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LEEBOYOUNG</dc:creator>
  <cp:lastModifiedBy>ADMIN</cp:lastModifiedBy>
  <cp:revision>1848</cp:revision>
  <cp:lastPrinted>2018-09-11T11:01:44Z</cp:lastPrinted>
  <dcterms:created xsi:type="dcterms:W3CDTF">2018-08-31T05:30:56Z</dcterms:created>
  <dcterms:modified xsi:type="dcterms:W3CDTF">2020-10-13T14:50:33Z</dcterms:modified>
</cp:coreProperties>
</file>